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Funnel Sans" panose="020B0604020202020204" charset="0"/>
      <p:regular r:id="rId17"/>
    </p:embeddedFont>
    <p:embeddedFont>
      <p:font typeface="Mona Sans Semi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67" d="100"/>
          <a:sy n="67"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18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svg"/><Relationship Id="rId5" Type="http://schemas.openxmlformats.org/officeDocument/2006/relationships/image" Target="../media/image12.svg"/><Relationship Id="rId4" Type="http://schemas.openxmlformats.org/officeDocument/2006/relationships/image" Target="../media/image11.sv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9.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7" y="2518117"/>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Mushroom Edibility Classification Using Logistic Regression</a:t>
            </a:r>
            <a:endParaRPr lang="en-US" sz="4450" dirty="0"/>
          </a:p>
        </p:txBody>
      </p:sp>
      <p:sp>
        <p:nvSpPr>
          <p:cNvPr id="4" name="Text 1"/>
          <p:cNvSpPr/>
          <p:nvPr/>
        </p:nvSpPr>
        <p:spPr>
          <a:xfrm>
            <a:off x="6280189" y="6754892"/>
            <a:ext cx="7556421" cy="290274"/>
          </a:xfrm>
          <a:prstGeom prst="rect">
            <a:avLst/>
          </a:prstGeom>
          <a:noFill/>
          <a:ln/>
        </p:spPr>
        <p:txBody>
          <a:bodyPr wrap="none" lIns="0" tIns="0" rIns="0" bIns="0" rtlCol="0" anchor="t"/>
          <a:lstStyle/>
          <a:p>
            <a:pPr marL="0" indent="0" algn="l">
              <a:lnSpc>
                <a:spcPts val="2250"/>
              </a:lnSpc>
              <a:buNone/>
            </a:pPr>
            <a:r>
              <a:rPr lang="en-US" sz="1400" b="1" dirty="0">
                <a:solidFill>
                  <a:srgbClr val="52586B"/>
                </a:solidFill>
                <a:latin typeface="Funnel Sans" pitchFamily="34" charset="0"/>
                <a:ea typeface="Funnel Sans" pitchFamily="34" charset="-122"/>
                <a:cs typeface="Funnel Sans" pitchFamily="34" charset="-120"/>
              </a:rPr>
              <a:t>Arvind Singh</a:t>
            </a:r>
            <a:r>
              <a:rPr lang="en-US" sz="1400" dirty="0">
                <a:solidFill>
                  <a:srgbClr val="52586B"/>
                </a:solidFill>
                <a:latin typeface="Funnel Sans" pitchFamily="34" charset="0"/>
                <a:ea typeface="Funnel Sans" pitchFamily="34" charset="-122"/>
                <a:cs typeface="Funnel Sans" pitchFamily="34" charset="-120"/>
              </a:rPr>
              <a:t> </a:t>
            </a:r>
          </a:p>
          <a:p>
            <a:pPr marL="0" indent="0" algn="l">
              <a:lnSpc>
                <a:spcPts val="2250"/>
              </a:lnSpc>
              <a:buNone/>
            </a:pPr>
            <a:r>
              <a:rPr lang="en-US" sz="1400" dirty="0">
                <a:solidFill>
                  <a:srgbClr val="52586B"/>
                </a:solidFill>
                <a:latin typeface="Funnel Sans" pitchFamily="34" charset="0"/>
                <a:ea typeface="Funnel Sans" pitchFamily="34" charset="-122"/>
                <a:cs typeface="Funnel Sans" pitchFamily="34" charset="-120"/>
              </a:rPr>
              <a:t>Roll No. 12301120 </a:t>
            </a:r>
          </a:p>
          <a:p>
            <a:pPr marL="0" indent="0" algn="l">
              <a:lnSpc>
                <a:spcPts val="2250"/>
              </a:lnSpc>
              <a:buNone/>
            </a:pPr>
            <a:r>
              <a:rPr lang="en-US" sz="1400" dirty="0">
                <a:solidFill>
                  <a:srgbClr val="52586B"/>
                </a:solidFill>
                <a:latin typeface="Funnel Sans" pitchFamily="34" charset="0"/>
                <a:ea typeface="Funnel Sans" pitchFamily="34" charset="-122"/>
                <a:cs typeface="Funnel Sans" pitchFamily="34" charset="-120"/>
              </a:rPr>
              <a:t>Punjabi University, Patiala</a:t>
            </a:r>
            <a:endParaRPr lang="en-US" sz="1400" dirty="0"/>
          </a:p>
        </p:txBody>
      </p:sp>
      <p:sp>
        <p:nvSpPr>
          <p:cNvPr id="6" name="Rectangle: Rounded Corners 5">
            <a:extLst>
              <a:ext uri="{FF2B5EF4-FFF2-40B4-BE49-F238E27FC236}">
                <a16:creationId xmlns:a16="http://schemas.microsoft.com/office/drawing/2014/main" id="{204329C2-8DAF-442F-B28F-0B39D88C9341}"/>
              </a:ext>
            </a:extLst>
          </p:cNvPr>
          <p:cNvSpPr/>
          <p:nvPr/>
        </p:nvSpPr>
        <p:spPr>
          <a:xfrm>
            <a:off x="12855389" y="7799294"/>
            <a:ext cx="1645920" cy="3012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5" name="TextBox 4">
            <a:extLst>
              <a:ext uri="{FF2B5EF4-FFF2-40B4-BE49-F238E27FC236}">
                <a16:creationId xmlns:a16="http://schemas.microsoft.com/office/drawing/2014/main" id="{F4200D56-FE53-47D9-98BD-DB7A1D6BC418}"/>
              </a:ext>
            </a:extLst>
          </p:cNvPr>
          <p:cNvSpPr txBox="1"/>
          <p:nvPr/>
        </p:nvSpPr>
        <p:spPr>
          <a:xfrm>
            <a:off x="11741974" y="6754892"/>
            <a:ext cx="2759335" cy="523220"/>
          </a:xfrm>
          <a:prstGeom prst="rect">
            <a:avLst/>
          </a:prstGeom>
          <a:noFill/>
        </p:spPr>
        <p:txBody>
          <a:bodyPr wrap="square" rtlCol="0">
            <a:spAutoFit/>
          </a:bodyPr>
          <a:lstStyle/>
          <a:p>
            <a:r>
              <a:rPr lang="en-IN" sz="1400" i="1" dirty="0">
                <a:solidFill>
                  <a:schemeClr val="bg2">
                    <a:lumMod val="25000"/>
                  </a:schemeClr>
                </a:solidFill>
                <a:latin typeface="Funnel Sans" panose="020B0604020202020204" charset="0"/>
              </a:rPr>
              <a:t>Mentored By:</a:t>
            </a:r>
          </a:p>
          <a:p>
            <a:r>
              <a:rPr lang="en-IN" sz="1400" b="1" i="1" dirty="0">
                <a:solidFill>
                  <a:schemeClr val="bg2">
                    <a:lumMod val="25000"/>
                  </a:schemeClr>
                </a:solidFill>
                <a:latin typeface="Funnel Sans" panose="020B0604020202020204" charset="0"/>
              </a:rPr>
              <a:t>Dr. Gurjit Singh Bhathal</a:t>
            </a:r>
          </a:p>
        </p:txBody>
      </p:sp>
      <p:sp>
        <p:nvSpPr>
          <p:cNvPr id="7" name="TextBox 6">
            <a:extLst>
              <a:ext uri="{FF2B5EF4-FFF2-40B4-BE49-F238E27FC236}">
                <a16:creationId xmlns:a16="http://schemas.microsoft.com/office/drawing/2014/main" id="{E49A3273-F9C6-489A-AC84-EE3D71F9FA14}"/>
              </a:ext>
            </a:extLst>
          </p:cNvPr>
          <p:cNvSpPr txBox="1"/>
          <p:nvPr/>
        </p:nvSpPr>
        <p:spPr>
          <a:xfrm>
            <a:off x="6183369" y="387275"/>
            <a:ext cx="7403539" cy="2146742"/>
          </a:xfrm>
          <a:prstGeom prst="rect">
            <a:avLst/>
          </a:prstGeom>
          <a:noFill/>
        </p:spPr>
        <p:txBody>
          <a:bodyPr wrap="square" rtlCol="0">
            <a:spAutoFit/>
          </a:bodyPr>
          <a:lstStyle/>
          <a:p>
            <a:r>
              <a:rPr lang="en-IN" sz="4450" dirty="0">
                <a:latin typeface="Mona Sans Semi Bold" panose="020B0604020202020204" charset="0"/>
              </a:rPr>
              <a:t>Presentation for </a:t>
            </a:r>
          </a:p>
          <a:p>
            <a:r>
              <a:rPr lang="en-IN" sz="4450" dirty="0">
                <a:latin typeface="Mona Sans Semi Bold" panose="020B0604020202020204" charset="0"/>
              </a:rPr>
              <a:t>Training Report </a:t>
            </a:r>
          </a:p>
          <a:p>
            <a:r>
              <a:rPr lang="en-IN" sz="4450" dirty="0">
                <a:latin typeface="Mona Sans Semi Bold" panose="020B0604020202020204" charset="0"/>
              </a:rPr>
              <a:t>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9944"/>
          </a:xfrm>
          <a:prstGeom prst="rect">
            <a:avLst/>
          </a:prstGeom>
        </p:spPr>
      </p:pic>
      <p:sp>
        <p:nvSpPr>
          <p:cNvPr id="3" name="Text 0"/>
          <p:cNvSpPr/>
          <p:nvPr/>
        </p:nvSpPr>
        <p:spPr>
          <a:xfrm>
            <a:off x="793790" y="3268266"/>
            <a:ext cx="6239351" cy="481965"/>
          </a:xfrm>
          <a:prstGeom prst="rect">
            <a:avLst/>
          </a:prstGeom>
          <a:noFill/>
          <a:ln/>
        </p:spPr>
        <p:txBody>
          <a:bodyPr wrap="none" lIns="0" tIns="0" rIns="0" bIns="0" rtlCol="0" anchor="t"/>
          <a:lstStyle/>
          <a:p>
            <a:pPr marL="0" indent="0" algn="l">
              <a:lnSpc>
                <a:spcPts val="3750"/>
              </a:lnSpc>
              <a:buNone/>
            </a:pPr>
            <a:r>
              <a:rPr lang="en-US" sz="3000" dirty="0">
                <a:solidFill>
                  <a:srgbClr val="373B48"/>
                </a:solidFill>
                <a:latin typeface="Mona Sans Semi Bold" pitchFamily="34" charset="0"/>
                <a:ea typeface="Mona Sans Semi Bold" pitchFamily="34" charset="-122"/>
                <a:cs typeface="Mona Sans Semi Bold" pitchFamily="34" charset="-120"/>
              </a:rPr>
              <a:t>Acknowledgements &amp; References</a:t>
            </a:r>
            <a:endParaRPr lang="en-US" sz="3000" dirty="0"/>
          </a:p>
        </p:txBody>
      </p:sp>
      <p:sp>
        <p:nvSpPr>
          <p:cNvPr id="4" name="Text 1"/>
          <p:cNvSpPr/>
          <p:nvPr/>
        </p:nvSpPr>
        <p:spPr>
          <a:xfrm>
            <a:off x="793790" y="4232196"/>
            <a:ext cx="2894767" cy="301228"/>
          </a:xfrm>
          <a:prstGeom prst="rect">
            <a:avLst/>
          </a:prstGeom>
          <a:noFill/>
          <a:ln/>
        </p:spPr>
        <p:txBody>
          <a:bodyPr wrap="none" lIns="0" tIns="0" rIns="0" bIns="0" rtlCol="0" anchor="t"/>
          <a:lstStyle/>
          <a:p>
            <a:pPr marL="0" indent="0" algn="l">
              <a:lnSpc>
                <a:spcPts val="2350"/>
              </a:lnSpc>
              <a:buNone/>
            </a:pPr>
            <a:r>
              <a:rPr lang="en-US" sz="1850" dirty="0">
                <a:solidFill>
                  <a:srgbClr val="373B48"/>
                </a:solidFill>
                <a:latin typeface="Mona Sans Semi Bold" pitchFamily="34" charset="0"/>
                <a:ea typeface="Mona Sans Semi Bold" pitchFamily="34" charset="-122"/>
                <a:cs typeface="Mona Sans Semi Bold" pitchFamily="34" charset="-120"/>
              </a:rPr>
              <a:t>Organizations &amp; Mentors</a:t>
            </a:r>
            <a:endParaRPr lang="en-US" sz="1850" dirty="0"/>
          </a:p>
        </p:txBody>
      </p:sp>
      <p:sp>
        <p:nvSpPr>
          <p:cNvPr id="5" name="Text 2"/>
          <p:cNvSpPr/>
          <p:nvPr/>
        </p:nvSpPr>
        <p:spPr>
          <a:xfrm>
            <a:off x="793790" y="4726186"/>
            <a:ext cx="4033599" cy="616744"/>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52586B"/>
                </a:solidFill>
                <a:latin typeface="Funnel Sans" pitchFamily="34" charset="0"/>
                <a:ea typeface="Funnel Sans" pitchFamily="34" charset="-122"/>
                <a:cs typeface="Funnel Sans" pitchFamily="34" charset="-120"/>
              </a:rPr>
              <a:t>Novem Controls — guidance and resources</a:t>
            </a:r>
            <a:endParaRPr lang="en-US" sz="1500" dirty="0"/>
          </a:p>
        </p:txBody>
      </p:sp>
      <p:sp>
        <p:nvSpPr>
          <p:cNvPr id="6" name="Text 3"/>
          <p:cNvSpPr/>
          <p:nvPr/>
        </p:nvSpPr>
        <p:spPr>
          <a:xfrm>
            <a:off x="793790" y="5410319"/>
            <a:ext cx="4033599" cy="616744"/>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52586B"/>
                </a:solidFill>
                <a:latin typeface="Funnel Sans" pitchFamily="34" charset="0"/>
                <a:ea typeface="Funnel Sans" pitchFamily="34" charset="-122"/>
                <a:cs typeface="Funnel Sans" pitchFamily="34" charset="-120"/>
              </a:rPr>
              <a:t>Punjabi University, Patiala — institutional support</a:t>
            </a:r>
            <a:endParaRPr lang="en-US" sz="1500" dirty="0"/>
          </a:p>
        </p:txBody>
      </p:sp>
      <p:sp>
        <p:nvSpPr>
          <p:cNvPr id="7" name="Text 4"/>
          <p:cNvSpPr/>
          <p:nvPr/>
        </p:nvSpPr>
        <p:spPr>
          <a:xfrm>
            <a:off x="793790" y="6094452"/>
            <a:ext cx="403359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52586B"/>
                </a:solidFill>
                <a:latin typeface="Funnel Sans" pitchFamily="34" charset="0"/>
                <a:ea typeface="Funnel Sans" pitchFamily="34" charset="-122"/>
                <a:cs typeface="Funnel Sans" pitchFamily="34" charset="-120"/>
              </a:rPr>
              <a:t>Faculty advisors — technical mentorship</a:t>
            </a:r>
            <a:endParaRPr lang="en-US" sz="1500" dirty="0"/>
          </a:p>
        </p:txBody>
      </p:sp>
      <p:sp>
        <p:nvSpPr>
          <p:cNvPr id="8" name="Text 5"/>
          <p:cNvSpPr/>
          <p:nvPr/>
        </p:nvSpPr>
        <p:spPr>
          <a:xfrm>
            <a:off x="5305306" y="4232196"/>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373B48"/>
                </a:solidFill>
                <a:latin typeface="Mona Sans Semi Bold" pitchFamily="34" charset="0"/>
                <a:ea typeface="Mona Sans Semi Bold" pitchFamily="34" charset="-122"/>
                <a:cs typeface="Mona Sans Semi Bold" pitchFamily="34" charset="-120"/>
              </a:rPr>
              <a:t>Libraries &amp; Tools</a:t>
            </a:r>
            <a:endParaRPr lang="en-US" sz="1850" dirty="0"/>
          </a:p>
        </p:txBody>
      </p:sp>
      <p:sp>
        <p:nvSpPr>
          <p:cNvPr id="9" name="Text 6"/>
          <p:cNvSpPr/>
          <p:nvPr/>
        </p:nvSpPr>
        <p:spPr>
          <a:xfrm>
            <a:off x="5305306" y="4726186"/>
            <a:ext cx="403359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52586B"/>
                </a:solidFill>
                <a:latin typeface="Funnel Sans" pitchFamily="34" charset="0"/>
                <a:ea typeface="Funnel Sans" pitchFamily="34" charset="-122"/>
                <a:cs typeface="Funnel Sans" pitchFamily="34" charset="-120"/>
              </a:rPr>
              <a:t>Python, Pandas, NumPy — data processing</a:t>
            </a:r>
            <a:endParaRPr lang="en-US" sz="1500" dirty="0"/>
          </a:p>
        </p:txBody>
      </p:sp>
      <p:sp>
        <p:nvSpPr>
          <p:cNvPr id="10" name="Text 7"/>
          <p:cNvSpPr/>
          <p:nvPr/>
        </p:nvSpPr>
        <p:spPr>
          <a:xfrm>
            <a:off x="5305306" y="5101947"/>
            <a:ext cx="4033599" cy="616744"/>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52586B"/>
                </a:solidFill>
                <a:latin typeface="Funnel Sans" pitchFamily="34" charset="0"/>
                <a:ea typeface="Funnel Sans" pitchFamily="34" charset="-122"/>
                <a:cs typeface="Funnel Sans" pitchFamily="34" charset="-120"/>
              </a:rPr>
              <a:t>Scikit-learn — machine learning framework</a:t>
            </a:r>
            <a:endParaRPr lang="en-US" sz="1500" dirty="0"/>
          </a:p>
        </p:txBody>
      </p:sp>
      <p:sp>
        <p:nvSpPr>
          <p:cNvPr id="11" name="Text 8"/>
          <p:cNvSpPr/>
          <p:nvPr/>
        </p:nvSpPr>
        <p:spPr>
          <a:xfrm>
            <a:off x="5305306" y="5786080"/>
            <a:ext cx="403359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52586B"/>
                </a:solidFill>
                <a:latin typeface="Funnel Sans" pitchFamily="34" charset="0"/>
                <a:ea typeface="Funnel Sans" pitchFamily="34" charset="-122"/>
                <a:cs typeface="Funnel Sans" pitchFamily="34" charset="-120"/>
              </a:rPr>
              <a:t>Matplotlib, Seaborn — visualization</a:t>
            </a:r>
            <a:endParaRPr lang="en-US" sz="1500" dirty="0"/>
          </a:p>
        </p:txBody>
      </p:sp>
      <p:sp>
        <p:nvSpPr>
          <p:cNvPr id="12" name="Text 9"/>
          <p:cNvSpPr/>
          <p:nvPr/>
        </p:nvSpPr>
        <p:spPr>
          <a:xfrm>
            <a:off x="5305306" y="6161842"/>
            <a:ext cx="4033599" cy="616744"/>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52586B"/>
                </a:solidFill>
                <a:latin typeface="Funnel Sans" pitchFamily="34" charset="0"/>
                <a:ea typeface="Funnel Sans" pitchFamily="34" charset="-122"/>
                <a:cs typeface="Funnel Sans" pitchFamily="34" charset="-120"/>
              </a:rPr>
              <a:t>Jupyter Notebook — interactive development</a:t>
            </a:r>
            <a:endParaRPr lang="en-US" sz="1500" dirty="0"/>
          </a:p>
        </p:txBody>
      </p:sp>
      <p:sp>
        <p:nvSpPr>
          <p:cNvPr id="13" name="Text 10"/>
          <p:cNvSpPr/>
          <p:nvPr/>
        </p:nvSpPr>
        <p:spPr>
          <a:xfrm>
            <a:off x="9816822" y="4232196"/>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373B48"/>
                </a:solidFill>
                <a:latin typeface="Mona Sans Semi Bold" pitchFamily="34" charset="0"/>
                <a:ea typeface="Mona Sans Semi Bold" pitchFamily="34" charset="-122"/>
                <a:cs typeface="Mona Sans Semi Bold" pitchFamily="34" charset="-120"/>
              </a:rPr>
              <a:t>Data Source</a:t>
            </a:r>
            <a:endParaRPr lang="en-US" sz="1850" dirty="0"/>
          </a:p>
        </p:txBody>
      </p:sp>
      <p:sp>
        <p:nvSpPr>
          <p:cNvPr id="14" name="Text 11"/>
          <p:cNvSpPr/>
          <p:nvPr/>
        </p:nvSpPr>
        <p:spPr>
          <a:xfrm>
            <a:off x="9816822" y="4726186"/>
            <a:ext cx="403359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52586B"/>
                </a:solidFill>
                <a:latin typeface="Funnel Sans" pitchFamily="34" charset="0"/>
                <a:ea typeface="Funnel Sans" pitchFamily="34" charset="-122"/>
                <a:cs typeface="Funnel Sans" pitchFamily="34" charset="-120"/>
              </a:rPr>
              <a:t>UCI Mushroom Dataset (Kaggle)</a:t>
            </a:r>
            <a:endParaRPr lang="en-US" sz="1500" dirty="0"/>
          </a:p>
        </p:txBody>
      </p:sp>
      <p:sp>
        <p:nvSpPr>
          <p:cNvPr id="15" name="Text 12"/>
          <p:cNvSpPr/>
          <p:nvPr/>
        </p:nvSpPr>
        <p:spPr>
          <a:xfrm>
            <a:off x="9816822" y="5101947"/>
            <a:ext cx="403359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52586B"/>
                </a:solidFill>
                <a:latin typeface="Funnel Sans" pitchFamily="34" charset="0"/>
                <a:ea typeface="Funnel Sans" pitchFamily="34" charset="-122"/>
                <a:cs typeface="Funnel Sans" pitchFamily="34" charset="-120"/>
              </a:rPr>
              <a:t>8,124 curated samples</a:t>
            </a:r>
            <a:endParaRPr lang="en-US" sz="1500" dirty="0"/>
          </a:p>
        </p:txBody>
      </p:sp>
      <p:sp>
        <p:nvSpPr>
          <p:cNvPr id="16" name="Text 13"/>
          <p:cNvSpPr/>
          <p:nvPr/>
        </p:nvSpPr>
        <p:spPr>
          <a:xfrm>
            <a:off x="9816822" y="5477708"/>
            <a:ext cx="403359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52586B"/>
                </a:solidFill>
                <a:latin typeface="Funnel Sans" pitchFamily="34" charset="0"/>
                <a:ea typeface="Funnel Sans" pitchFamily="34" charset="-122"/>
                <a:cs typeface="Funnel Sans" pitchFamily="34" charset="-120"/>
              </a:rPr>
              <a:t>23 categorical features</a:t>
            </a:r>
            <a:endParaRPr lang="en-US" sz="1500" dirty="0"/>
          </a:p>
        </p:txBody>
      </p:sp>
      <p:sp>
        <p:nvSpPr>
          <p:cNvPr id="17" name="Text 14"/>
          <p:cNvSpPr/>
          <p:nvPr/>
        </p:nvSpPr>
        <p:spPr>
          <a:xfrm>
            <a:off x="9816822" y="5853470"/>
            <a:ext cx="4033599" cy="30837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52586B"/>
                </a:solidFill>
                <a:latin typeface="Funnel Sans" pitchFamily="34" charset="0"/>
                <a:ea typeface="Funnel Sans" pitchFamily="34" charset="-122"/>
                <a:cs typeface="Funnel Sans" pitchFamily="34" charset="-120"/>
              </a:rPr>
              <a:t>Peer-reviewed classification data</a:t>
            </a:r>
            <a:endParaRPr lang="en-US" sz="1500" dirty="0"/>
          </a:p>
        </p:txBody>
      </p:sp>
      <p:sp>
        <p:nvSpPr>
          <p:cNvPr id="18" name="Text 15"/>
          <p:cNvSpPr/>
          <p:nvPr/>
        </p:nvSpPr>
        <p:spPr>
          <a:xfrm>
            <a:off x="793790" y="7062788"/>
            <a:ext cx="13042821" cy="308372"/>
          </a:xfrm>
          <a:prstGeom prst="rect">
            <a:avLst/>
          </a:prstGeom>
          <a:noFill/>
          <a:ln/>
        </p:spPr>
        <p:txBody>
          <a:bodyPr wrap="none" lIns="0" tIns="0" rIns="0" bIns="0" rtlCol="0" anchor="t"/>
          <a:lstStyle/>
          <a:p>
            <a:pPr marL="0" indent="0" algn="l">
              <a:lnSpc>
                <a:spcPts val="2400"/>
              </a:lnSpc>
              <a:buNone/>
            </a:pPr>
            <a:r>
              <a:rPr lang="en-US" sz="1500" dirty="0">
                <a:solidFill>
                  <a:srgbClr val="52586B"/>
                </a:solidFill>
                <a:latin typeface="Funnel Sans" pitchFamily="34" charset="0"/>
                <a:ea typeface="Funnel Sans" pitchFamily="34" charset="-122"/>
                <a:cs typeface="Funnel Sans" pitchFamily="34" charset="-120"/>
              </a:rPr>
              <a:t>For questions, code, or further information, please contact </a:t>
            </a:r>
            <a:r>
              <a:rPr lang="en-US" sz="1500">
                <a:solidFill>
                  <a:srgbClr val="52586B"/>
                </a:solidFill>
                <a:latin typeface="Funnel Sans" pitchFamily="34" charset="0"/>
                <a:ea typeface="Funnel Sans" pitchFamily="34" charset="-122"/>
                <a:cs typeface="Funnel Sans" pitchFamily="34" charset="-120"/>
              </a:rPr>
              <a:t>@iarvinddsingh</a:t>
            </a:r>
            <a:r>
              <a:rPr lang="en-US" sz="1500" dirty="0">
                <a:solidFill>
                  <a:srgbClr val="52586B"/>
                </a:solidFill>
                <a:latin typeface="Funnel Sans" pitchFamily="34" charset="0"/>
                <a:ea typeface="Funnel Sans" pitchFamily="34" charset="-122"/>
                <a:cs typeface="Funnel Sans" pitchFamily="34" charset="-120"/>
              </a:rPr>
              <a:t>@gmail.com or refer to GitHub : @arvindmatharoo</a:t>
            </a:r>
            <a:endParaRPr lang="en-US" sz="1500" dirty="0"/>
          </a:p>
        </p:txBody>
      </p:sp>
      <p:sp>
        <p:nvSpPr>
          <p:cNvPr id="19" name="Rectangle: Rounded Corners 18">
            <a:extLst>
              <a:ext uri="{FF2B5EF4-FFF2-40B4-BE49-F238E27FC236}">
                <a16:creationId xmlns:a16="http://schemas.microsoft.com/office/drawing/2014/main" id="{88DD3155-D22F-470C-A555-A38973DD5FCA}"/>
              </a:ext>
            </a:extLst>
          </p:cNvPr>
          <p:cNvSpPr/>
          <p:nvPr/>
        </p:nvSpPr>
        <p:spPr>
          <a:xfrm>
            <a:off x="12855389" y="7799294"/>
            <a:ext cx="1645920" cy="3012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02387"/>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373B48"/>
                </a:solidFill>
                <a:latin typeface="Mona Sans Semi Bold" pitchFamily="34" charset="0"/>
                <a:ea typeface="Mona Sans Semi Bold" pitchFamily="34" charset="-122"/>
                <a:cs typeface="Mona Sans Semi Bold" pitchFamily="34" charset="-120"/>
              </a:rPr>
              <a:t>Project Motivation</a:t>
            </a:r>
            <a:endParaRPr lang="en-US" sz="3550" dirty="0"/>
          </a:p>
        </p:txBody>
      </p:sp>
      <p:sp>
        <p:nvSpPr>
          <p:cNvPr id="4" name="Text 1"/>
          <p:cNvSpPr/>
          <p:nvPr/>
        </p:nvSpPr>
        <p:spPr>
          <a:xfrm>
            <a:off x="6280190" y="2208770"/>
            <a:ext cx="7556421" cy="1814513"/>
          </a:xfrm>
          <a:prstGeom prst="rect">
            <a:avLst/>
          </a:prstGeom>
          <a:noFill/>
          <a:ln/>
        </p:spPr>
        <p:txBody>
          <a:bodyPr wrap="square" lIns="0" tIns="0" rIns="0" bIns="0" rtlCol="0" anchor="t"/>
          <a:lstStyle/>
          <a:p>
            <a:pPr marL="0" indent="0" algn="l">
              <a:lnSpc>
                <a:spcPct val="150000"/>
              </a:lnSpc>
              <a:buNone/>
            </a:pPr>
            <a:r>
              <a:rPr lang="en-US" sz="1750" dirty="0">
                <a:solidFill>
                  <a:schemeClr val="bg2">
                    <a:lumMod val="10000"/>
                  </a:schemeClr>
                </a:solidFill>
                <a:latin typeface="Funnel Sans" panose="020B0604020202020204" charset="0"/>
              </a:rPr>
              <a:t>Mushroom poisoning continues to pose a major public health challenge worldwide, primarily due to the accidental consumption of toxic species resulting from misidentification. Distinguishing between edible and poisonous mushrooms can be extremely difficult, even for experts, as many share similar physical characteristics. This project leverages the power of machine learning to accurately classify mushrooms as either edible or poisonous based on their observable attributes such as color, shape, and texture. By developing a data-driven model for mushroom identification, this work aims to reduce the risks associated with foraging and consumption, promote safer food practices, and contribute to broader food safety and public health initiatives.</a:t>
            </a:r>
          </a:p>
        </p:txBody>
      </p:sp>
      <p:sp>
        <p:nvSpPr>
          <p:cNvPr id="5" name="Rectangle: Rounded Corners 4">
            <a:extLst>
              <a:ext uri="{FF2B5EF4-FFF2-40B4-BE49-F238E27FC236}">
                <a16:creationId xmlns:a16="http://schemas.microsoft.com/office/drawing/2014/main" id="{296A2C2C-8368-46A2-B56D-CA073BEDBD67}"/>
              </a:ext>
            </a:extLst>
          </p:cNvPr>
          <p:cNvSpPr/>
          <p:nvPr/>
        </p:nvSpPr>
        <p:spPr>
          <a:xfrm>
            <a:off x="12855389" y="7799294"/>
            <a:ext cx="1645920" cy="3012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790" y="569476"/>
            <a:ext cx="4990028" cy="566976"/>
          </a:xfrm>
          <a:prstGeom prst="rect">
            <a:avLst/>
          </a:prstGeom>
          <a:noFill/>
          <a:ln/>
        </p:spPr>
        <p:txBody>
          <a:bodyPr wrap="none" lIns="0" tIns="0" rIns="0" bIns="0" rtlCol="0" anchor="t"/>
          <a:lstStyle/>
          <a:p>
            <a:pPr marL="0" indent="0" algn="l">
              <a:lnSpc>
                <a:spcPts val="4450"/>
              </a:lnSpc>
              <a:buNone/>
            </a:pPr>
            <a:r>
              <a:rPr lang="en-US" sz="3550" dirty="0">
                <a:solidFill>
                  <a:srgbClr val="373B48"/>
                </a:solidFill>
                <a:latin typeface="Mona Sans Semi Bold" pitchFamily="34" charset="0"/>
                <a:ea typeface="Mona Sans Semi Bold" pitchFamily="34" charset="-122"/>
                <a:cs typeface="Mona Sans Semi Bold" pitchFamily="34" charset="-120"/>
              </a:rPr>
              <a:t>About Novem Controls</a:t>
            </a:r>
            <a:endParaRPr lang="en-US" sz="3550" dirty="0"/>
          </a:p>
        </p:txBody>
      </p:sp>
      <p:sp>
        <p:nvSpPr>
          <p:cNvPr id="4" name="Text 1"/>
          <p:cNvSpPr/>
          <p:nvPr/>
        </p:nvSpPr>
        <p:spPr>
          <a:xfrm>
            <a:off x="6935686" y="1943583"/>
            <a:ext cx="3116580" cy="354330"/>
          </a:xfrm>
          <a:prstGeom prst="rect">
            <a:avLst/>
          </a:prstGeom>
          <a:noFill/>
          <a:ln/>
        </p:spPr>
        <p:txBody>
          <a:bodyPr wrap="none" lIns="0" tIns="0" rIns="0" bIns="0" rtlCol="0" anchor="t"/>
          <a:lstStyle/>
          <a:p>
            <a:pPr marL="0" indent="0" algn="l">
              <a:lnSpc>
                <a:spcPts val="2750"/>
              </a:lnSpc>
              <a:buNone/>
            </a:pPr>
            <a:r>
              <a:rPr lang="en-US" sz="2200" dirty="0">
                <a:solidFill>
                  <a:srgbClr val="373B48"/>
                </a:solidFill>
                <a:latin typeface="Mona Sans Semi Bold" pitchFamily="34" charset="0"/>
                <a:ea typeface="Mona Sans Semi Bold" pitchFamily="34" charset="-122"/>
                <a:cs typeface="Mona Sans Semi Bold" pitchFamily="34" charset="-120"/>
              </a:rPr>
              <a:t>Organization Overview</a:t>
            </a:r>
            <a:endParaRPr lang="en-US" sz="2200" dirty="0"/>
          </a:p>
        </p:txBody>
      </p:sp>
      <p:sp>
        <p:nvSpPr>
          <p:cNvPr id="5" name="Text 2"/>
          <p:cNvSpPr/>
          <p:nvPr/>
        </p:nvSpPr>
        <p:spPr>
          <a:xfrm>
            <a:off x="6935686" y="3026092"/>
            <a:ext cx="6244709" cy="2177415"/>
          </a:xfrm>
          <a:prstGeom prst="rect">
            <a:avLst/>
          </a:prstGeom>
          <a:noFill/>
          <a:ln/>
        </p:spPr>
        <p:txBody>
          <a:bodyPr wrap="square" lIns="0" tIns="0" rIns="0" bIns="0" rtlCol="0" anchor="t"/>
          <a:lstStyle/>
          <a:p>
            <a:pPr marL="0" indent="0" algn="l">
              <a:lnSpc>
                <a:spcPct val="150000"/>
              </a:lnSpc>
              <a:buNone/>
            </a:pPr>
            <a:r>
              <a:rPr lang="en-US" sz="1750" dirty="0">
                <a:solidFill>
                  <a:schemeClr val="bg2">
                    <a:lumMod val="25000"/>
                  </a:schemeClr>
                </a:solidFill>
                <a:latin typeface="Funnel Sans" pitchFamily="34" charset="0"/>
                <a:ea typeface="Funnel Sans" pitchFamily="34" charset="-122"/>
                <a:cs typeface="Funnel Sans" pitchFamily="34" charset="-120"/>
              </a:rPr>
              <a:t>Novem Controls is a forward-thinking organization committed to advancing machine learning education and practical AI applications in real-world scenarios. They provide mentorship, resources, and collaborative opportunities for students to develop technical expertise and apply ML techniques to meaningful problems.</a:t>
            </a:r>
          </a:p>
          <a:p>
            <a:pPr marL="0" indent="0" algn="l">
              <a:lnSpc>
                <a:spcPct val="150000"/>
              </a:lnSpc>
              <a:buNone/>
            </a:pPr>
            <a:r>
              <a:rPr lang="en-IN" sz="1750" dirty="0">
                <a:solidFill>
                  <a:schemeClr val="bg2">
                    <a:lumMod val="25000"/>
                  </a:schemeClr>
                </a:solidFill>
                <a:effectLst/>
                <a:latin typeface="Funnel Sans" panose="020B0604020202020204" charset="0"/>
                <a:ea typeface="Calibri" panose="020F0502020204030204" pitchFamily="34" charset="0"/>
              </a:rPr>
              <a:t>Novem Controls was established in 1999 and are an ISO 9001:2008 certified company.  </a:t>
            </a:r>
            <a:r>
              <a:rPr lang="en-IN" sz="1750" b="0" dirty="0">
                <a:solidFill>
                  <a:schemeClr val="bg2">
                    <a:lumMod val="25000"/>
                  </a:schemeClr>
                </a:solidFill>
                <a:effectLst/>
                <a:latin typeface="Funnel Sans" panose="020B0604020202020204" charset="0"/>
                <a:ea typeface="Calibri" panose="020F0502020204030204" pitchFamily="34" charset="0"/>
                <a:cs typeface="Times New Roman" panose="02020603050405020304" pitchFamily="18" charset="0"/>
              </a:rPr>
              <a:t>They</a:t>
            </a:r>
            <a:r>
              <a:rPr lang="en-IN" sz="1750" dirty="0">
                <a:solidFill>
                  <a:schemeClr val="bg2">
                    <a:lumMod val="25000"/>
                  </a:schemeClr>
                </a:solidFill>
                <a:effectLst/>
                <a:latin typeface="Funnel Sans" panose="020B0604020202020204" charset="0"/>
                <a:ea typeface="Calibri" panose="020F0502020204030204" pitchFamily="34" charset="0"/>
              </a:rPr>
              <a:t> are a team of technocrats and professionals providing Website Development, App Development, Digital Marketing, and ERP Development. </a:t>
            </a:r>
            <a:endParaRPr lang="en-US" sz="1750" dirty="0">
              <a:solidFill>
                <a:schemeClr val="bg2">
                  <a:lumMod val="25000"/>
                </a:schemeClr>
              </a:solidFill>
              <a:latin typeface="Funnel Sans" panose="020B0604020202020204" charset="0"/>
              <a:ea typeface="Funnel Sans" pitchFamily="34" charset="-122"/>
              <a:cs typeface="Funnel Sans" pitchFamily="34" charset="-120"/>
            </a:endParaRPr>
          </a:p>
          <a:p>
            <a:pPr marL="0" indent="0" algn="l">
              <a:lnSpc>
                <a:spcPts val="2850"/>
              </a:lnSpc>
              <a:buNone/>
            </a:pPr>
            <a:endParaRPr lang="en-US" sz="1750" dirty="0"/>
          </a:p>
        </p:txBody>
      </p:sp>
      <p:sp>
        <p:nvSpPr>
          <p:cNvPr id="6" name="Text 3"/>
          <p:cNvSpPr/>
          <p:nvPr/>
        </p:nvSpPr>
        <p:spPr>
          <a:xfrm>
            <a:off x="7599521" y="4618077"/>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7" name="Text 4"/>
          <p:cNvSpPr/>
          <p:nvPr/>
        </p:nvSpPr>
        <p:spPr>
          <a:xfrm>
            <a:off x="780396" y="5403616"/>
            <a:ext cx="6244709" cy="1814513"/>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9" name="Picture 8">
            <a:extLst>
              <a:ext uri="{FF2B5EF4-FFF2-40B4-BE49-F238E27FC236}">
                <a16:creationId xmlns:a16="http://schemas.microsoft.com/office/drawing/2014/main" id="{1C0F439F-885E-4F7F-B056-18BD2D6BB363}"/>
              </a:ext>
            </a:extLst>
          </p:cNvPr>
          <p:cNvPicPr>
            <a:picLocks noChangeAspect="1"/>
          </p:cNvPicPr>
          <p:nvPr/>
        </p:nvPicPr>
        <p:blipFill>
          <a:blip r:embed="rId3"/>
          <a:stretch>
            <a:fillRect/>
          </a:stretch>
        </p:blipFill>
        <p:spPr>
          <a:xfrm>
            <a:off x="1450005" y="2238918"/>
            <a:ext cx="3751764" cy="3751764"/>
          </a:xfrm>
          <a:prstGeom prst="rect">
            <a:avLst/>
          </a:prstGeom>
        </p:spPr>
      </p:pic>
      <p:sp>
        <p:nvSpPr>
          <p:cNvPr id="10" name="Rectangle: Rounded Corners 9">
            <a:extLst>
              <a:ext uri="{FF2B5EF4-FFF2-40B4-BE49-F238E27FC236}">
                <a16:creationId xmlns:a16="http://schemas.microsoft.com/office/drawing/2014/main" id="{200D0585-D32A-4E0B-95A6-E3DC27972F80}"/>
              </a:ext>
            </a:extLst>
          </p:cNvPr>
          <p:cNvSpPr/>
          <p:nvPr/>
        </p:nvSpPr>
        <p:spPr>
          <a:xfrm>
            <a:off x="12855389" y="7799294"/>
            <a:ext cx="1645920" cy="3012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5903" y="620911"/>
            <a:ext cx="3834765" cy="479346"/>
          </a:xfrm>
          <a:prstGeom prst="rect">
            <a:avLst/>
          </a:prstGeom>
          <a:noFill/>
          <a:ln/>
        </p:spPr>
        <p:txBody>
          <a:bodyPr wrap="none" lIns="0" tIns="0" rIns="0" bIns="0" rtlCol="0" anchor="t"/>
          <a:lstStyle/>
          <a:p>
            <a:pPr marL="0" indent="0" algn="l">
              <a:lnSpc>
                <a:spcPts val="3750"/>
              </a:lnSpc>
              <a:buNone/>
            </a:pPr>
            <a:r>
              <a:rPr lang="en-US" sz="3000" dirty="0">
                <a:solidFill>
                  <a:srgbClr val="373B48"/>
                </a:solidFill>
                <a:latin typeface="Mona Sans Semi Bold" pitchFamily="34" charset="0"/>
                <a:ea typeface="Mona Sans Semi Bold" pitchFamily="34" charset="-122"/>
                <a:cs typeface="Mona Sans Semi Bold" pitchFamily="34" charset="-120"/>
              </a:rPr>
              <a:t>Dataset Overview</a:t>
            </a:r>
            <a:endParaRPr lang="en-US" sz="3000" dirty="0"/>
          </a:p>
        </p:txBody>
      </p:sp>
      <p:sp>
        <p:nvSpPr>
          <p:cNvPr id="4" name="Shape 1"/>
          <p:cNvSpPr/>
          <p:nvPr/>
        </p:nvSpPr>
        <p:spPr>
          <a:xfrm>
            <a:off x="6275903" y="1387793"/>
            <a:ext cx="7564993" cy="1127522"/>
          </a:xfrm>
          <a:prstGeom prst="roundRect">
            <a:avLst>
              <a:gd name="adj" fmla="val 7142"/>
            </a:avLst>
          </a:prstGeom>
          <a:solidFill>
            <a:srgbClr val="E2E4E9"/>
          </a:solidFill>
          <a:ln w="7620">
            <a:solidFill>
              <a:srgbClr val="C8CACF"/>
            </a:solidFill>
            <a:prstDash val="solid"/>
          </a:ln>
        </p:spPr>
      </p:sp>
      <p:sp>
        <p:nvSpPr>
          <p:cNvPr id="5" name="Text 2"/>
          <p:cNvSpPr/>
          <p:nvPr/>
        </p:nvSpPr>
        <p:spPr>
          <a:xfrm>
            <a:off x="6475214" y="1587103"/>
            <a:ext cx="2396728" cy="307181"/>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Mona Sans Semi Bold" pitchFamily="34" charset="0"/>
                <a:ea typeface="Mona Sans Semi Bold" pitchFamily="34" charset="-122"/>
                <a:cs typeface="Mona Sans Semi Bold" pitchFamily="34" charset="-120"/>
              </a:rPr>
              <a:t>📊</a:t>
            </a:r>
            <a:r>
              <a:rPr lang="en-US" sz="1850" dirty="0">
                <a:solidFill>
                  <a:srgbClr val="52586B"/>
                </a:solidFill>
                <a:latin typeface="Mona Sans Semi Bold" pitchFamily="34" charset="0"/>
                <a:ea typeface="Mona Sans Semi Bold" pitchFamily="34" charset="-122"/>
                <a:cs typeface="Mona Sans Semi Bold" pitchFamily="34" charset="-120"/>
              </a:rPr>
              <a:t> Data Source</a:t>
            </a:r>
            <a:endParaRPr lang="en-US" sz="1850" dirty="0"/>
          </a:p>
        </p:txBody>
      </p:sp>
      <p:sp>
        <p:nvSpPr>
          <p:cNvPr id="6" name="Text 3"/>
          <p:cNvSpPr/>
          <p:nvPr/>
        </p:nvSpPr>
        <p:spPr>
          <a:xfrm>
            <a:off x="6475214" y="2009299"/>
            <a:ext cx="7166372" cy="306705"/>
          </a:xfrm>
          <a:prstGeom prst="rect">
            <a:avLst/>
          </a:prstGeom>
          <a:noFill/>
          <a:ln/>
        </p:spPr>
        <p:txBody>
          <a:bodyPr wrap="none" lIns="0" tIns="0" rIns="0" bIns="0" rtlCol="0" anchor="t"/>
          <a:lstStyle/>
          <a:p>
            <a:pPr marL="0" indent="0" algn="l">
              <a:lnSpc>
                <a:spcPts val="2400"/>
              </a:lnSpc>
              <a:buNone/>
            </a:pPr>
            <a:r>
              <a:rPr lang="en-US" sz="1600" dirty="0">
                <a:solidFill>
                  <a:srgbClr val="52586B"/>
                </a:solidFill>
                <a:latin typeface="Funnel Sans" pitchFamily="34" charset="0"/>
                <a:ea typeface="Funnel Sans" pitchFamily="34" charset="-122"/>
                <a:cs typeface="Funnel Sans" pitchFamily="34" charset="-120"/>
              </a:rPr>
              <a:t>UCI Mushroom Dataset from Kaggle</a:t>
            </a:r>
            <a:endParaRPr lang="en-US" sz="1600" dirty="0"/>
          </a:p>
        </p:txBody>
      </p:sp>
      <p:sp>
        <p:nvSpPr>
          <p:cNvPr id="7" name="Shape 4"/>
          <p:cNvSpPr/>
          <p:nvPr/>
        </p:nvSpPr>
        <p:spPr>
          <a:xfrm>
            <a:off x="6275903" y="2707005"/>
            <a:ext cx="7564993" cy="1127522"/>
          </a:xfrm>
          <a:prstGeom prst="roundRect">
            <a:avLst>
              <a:gd name="adj" fmla="val 7142"/>
            </a:avLst>
          </a:prstGeom>
          <a:solidFill>
            <a:srgbClr val="E2E4E9"/>
          </a:solidFill>
          <a:ln w="7620">
            <a:solidFill>
              <a:srgbClr val="C8CACF"/>
            </a:solidFill>
            <a:prstDash val="solid"/>
          </a:ln>
        </p:spPr>
      </p:sp>
      <p:sp>
        <p:nvSpPr>
          <p:cNvPr id="8" name="Text 5"/>
          <p:cNvSpPr/>
          <p:nvPr/>
        </p:nvSpPr>
        <p:spPr>
          <a:xfrm>
            <a:off x="6475214" y="2906316"/>
            <a:ext cx="2396728" cy="307181"/>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Mona Sans Semi Bold" pitchFamily="34" charset="0"/>
                <a:ea typeface="Mona Sans Semi Bold" pitchFamily="34" charset="-122"/>
                <a:cs typeface="Mona Sans Semi Bold" pitchFamily="34" charset="-120"/>
              </a:rPr>
              <a:t>📈</a:t>
            </a:r>
            <a:r>
              <a:rPr lang="en-US" sz="1850" dirty="0">
                <a:solidFill>
                  <a:srgbClr val="52586B"/>
                </a:solidFill>
                <a:latin typeface="Mona Sans Semi Bold" pitchFamily="34" charset="0"/>
                <a:ea typeface="Mona Sans Semi Bold" pitchFamily="34" charset="-122"/>
                <a:cs typeface="Mona Sans Semi Bold" pitchFamily="34" charset="-120"/>
              </a:rPr>
              <a:t> Sample Size</a:t>
            </a:r>
            <a:endParaRPr lang="en-US" sz="1850" dirty="0"/>
          </a:p>
        </p:txBody>
      </p:sp>
      <p:sp>
        <p:nvSpPr>
          <p:cNvPr id="9" name="Text 6"/>
          <p:cNvSpPr/>
          <p:nvPr/>
        </p:nvSpPr>
        <p:spPr>
          <a:xfrm>
            <a:off x="6475214" y="3328511"/>
            <a:ext cx="7166372" cy="306705"/>
          </a:xfrm>
          <a:prstGeom prst="rect">
            <a:avLst/>
          </a:prstGeom>
          <a:noFill/>
          <a:ln/>
        </p:spPr>
        <p:txBody>
          <a:bodyPr wrap="none" lIns="0" tIns="0" rIns="0" bIns="0" rtlCol="0" anchor="t"/>
          <a:lstStyle/>
          <a:p>
            <a:pPr marL="0" indent="0" algn="l">
              <a:lnSpc>
                <a:spcPts val="2400"/>
              </a:lnSpc>
              <a:buNone/>
            </a:pPr>
            <a:r>
              <a:rPr lang="en-US" sz="1600" dirty="0">
                <a:solidFill>
                  <a:srgbClr val="52586B"/>
                </a:solidFill>
                <a:latin typeface="Funnel Sans" pitchFamily="34" charset="0"/>
                <a:ea typeface="Funnel Sans" pitchFamily="34" charset="-122"/>
                <a:cs typeface="Funnel Sans" pitchFamily="34" charset="-120"/>
              </a:rPr>
              <a:t>8,124 instances</a:t>
            </a:r>
            <a:endParaRPr lang="en-US" sz="1600" dirty="0"/>
          </a:p>
        </p:txBody>
      </p:sp>
      <p:sp>
        <p:nvSpPr>
          <p:cNvPr id="10" name="Shape 7"/>
          <p:cNvSpPr/>
          <p:nvPr/>
        </p:nvSpPr>
        <p:spPr>
          <a:xfrm>
            <a:off x="6275903" y="4026218"/>
            <a:ext cx="7564993" cy="1127522"/>
          </a:xfrm>
          <a:prstGeom prst="roundRect">
            <a:avLst>
              <a:gd name="adj" fmla="val 7142"/>
            </a:avLst>
          </a:prstGeom>
          <a:solidFill>
            <a:srgbClr val="E2E4E9"/>
          </a:solidFill>
          <a:ln w="7620">
            <a:solidFill>
              <a:srgbClr val="C8CACF"/>
            </a:solidFill>
            <a:prstDash val="solid"/>
          </a:ln>
        </p:spPr>
      </p:sp>
      <p:sp>
        <p:nvSpPr>
          <p:cNvPr id="11" name="Text 8"/>
          <p:cNvSpPr/>
          <p:nvPr/>
        </p:nvSpPr>
        <p:spPr>
          <a:xfrm>
            <a:off x="6475214" y="4225528"/>
            <a:ext cx="2396728" cy="307181"/>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Mona Sans Semi Bold" pitchFamily="34" charset="0"/>
                <a:ea typeface="Mona Sans Semi Bold" pitchFamily="34" charset="-122"/>
                <a:cs typeface="Mona Sans Semi Bold" pitchFamily="34" charset="-120"/>
              </a:rPr>
              <a:t>🏷️</a:t>
            </a:r>
            <a:r>
              <a:rPr lang="en-US" sz="1850" dirty="0">
                <a:solidFill>
                  <a:srgbClr val="52586B"/>
                </a:solidFill>
                <a:latin typeface="Mona Sans Semi Bold" pitchFamily="34" charset="0"/>
                <a:ea typeface="Mona Sans Semi Bold" pitchFamily="34" charset="-122"/>
                <a:cs typeface="Mona Sans Semi Bold" pitchFamily="34" charset="-120"/>
              </a:rPr>
              <a:t> Attributes</a:t>
            </a:r>
            <a:endParaRPr lang="en-US" sz="1850" dirty="0"/>
          </a:p>
        </p:txBody>
      </p:sp>
      <p:sp>
        <p:nvSpPr>
          <p:cNvPr id="12" name="Text 9"/>
          <p:cNvSpPr/>
          <p:nvPr/>
        </p:nvSpPr>
        <p:spPr>
          <a:xfrm>
            <a:off x="6475214" y="4647724"/>
            <a:ext cx="7166372" cy="306705"/>
          </a:xfrm>
          <a:prstGeom prst="rect">
            <a:avLst/>
          </a:prstGeom>
          <a:noFill/>
          <a:ln/>
        </p:spPr>
        <p:txBody>
          <a:bodyPr wrap="none" lIns="0" tIns="0" rIns="0" bIns="0" rtlCol="0" anchor="t"/>
          <a:lstStyle/>
          <a:p>
            <a:pPr marL="0" indent="0" algn="l">
              <a:lnSpc>
                <a:spcPts val="2400"/>
              </a:lnSpc>
              <a:buNone/>
            </a:pPr>
            <a:r>
              <a:rPr lang="en-US" sz="1600" dirty="0">
                <a:solidFill>
                  <a:srgbClr val="52586B"/>
                </a:solidFill>
                <a:latin typeface="Funnel Sans" pitchFamily="34" charset="0"/>
                <a:ea typeface="Funnel Sans" pitchFamily="34" charset="-122"/>
                <a:cs typeface="Funnel Sans" pitchFamily="34" charset="-120"/>
              </a:rPr>
              <a:t>23 categorical features</a:t>
            </a:r>
            <a:endParaRPr lang="en-US" sz="1600" dirty="0"/>
          </a:p>
        </p:txBody>
      </p:sp>
      <p:sp>
        <p:nvSpPr>
          <p:cNvPr id="13" name="Shape 10"/>
          <p:cNvSpPr/>
          <p:nvPr/>
        </p:nvSpPr>
        <p:spPr>
          <a:xfrm>
            <a:off x="6275903" y="5345430"/>
            <a:ext cx="7564993" cy="1127522"/>
          </a:xfrm>
          <a:prstGeom prst="roundRect">
            <a:avLst>
              <a:gd name="adj" fmla="val 7142"/>
            </a:avLst>
          </a:prstGeom>
          <a:solidFill>
            <a:srgbClr val="E2E4E9"/>
          </a:solidFill>
          <a:ln w="7620">
            <a:solidFill>
              <a:srgbClr val="C8CACF"/>
            </a:solidFill>
            <a:prstDash val="solid"/>
          </a:ln>
        </p:spPr>
      </p:sp>
      <p:sp>
        <p:nvSpPr>
          <p:cNvPr id="14" name="Text 11"/>
          <p:cNvSpPr/>
          <p:nvPr/>
        </p:nvSpPr>
        <p:spPr>
          <a:xfrm>
            <a:off x="6475214" y="5544741"/>
            <a:ext cx="2396728" cy="307181"/>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Mona Sans Semi Bold" pitchFamily="34" charset="0"/>
                <a:ea typeface="Mona Sans Semi Bold" pitchFamily="34" charset="-122"/>
                <a:cs typeface="Mona Sans Semi Bold" pitchFamily="34" charset="-120"/>
              </a:rPr>
              <a:t>🎯</a:t>
            </a:r>
            <a:r>
              <a:rPr lang="en-US" sz="1850" dirty="0">
                <a:solidFill>
                  <a:srgbClr val="52586B"/>
                </a:solidFill>
                <a:latin typeface="Mona Sans Semi Bold" pitchFamily="34" charset="0"/>
                <a:ea typeface="Mona Sans Semi Bold" pitchFamily="34" charset="-122"/>
                <a:cs typeface="Mona Sans Semi Bold" pitchFamily="34" charset="-120"/>
              </a:rPr>
              <a:t> Target</a:t>
            </a:r>
            <a:endParaRPr lang="en-US" sz="1850" dirty="0"/>
          </a:p>
        </p:txBody>
      </p:sp>
      <p:sp>
        <p:nvSpPr>
          <p:cNvPr id="15" name="Text 12"/>
          <p:cNvSpPr/>
          <p:nvPr/>
        </p:nvSpPr>
        <p:spPr>
          <a:xfrm>
            <a:off x="6475214" y="5966936"/>
            <a:ext cx="7166372" cy="306705"/>
          </a:xfrm>
          <a:prstGeom prst="rect">
            <a:avLst/>
          </a:prstGeom>
          <a:noFill/>
          <a:ln/>
        </p:spPr>
        <p:txBody>
          <a:bodyPr wrap="none" lIns="0" tIns="0" rIns="0" bIns="0" rtlCol="0" anchor="t"/>
          <a:lstStyle/>
          <a:p>
            <a:pPr marL="0" indent="0" algn="l">
              <a:lnSpc>
                <a:spcPts val="2400"/>
              </a:lnSpc>
              <a:buNone/>
            </a:pPr>
            <a:r>
              <a:rPr lang="en-US" sz="1600" dirty="0">
                <a:solidFill>
                  <a:srgbClr val="52586B"/>
                </a:solidFill>
                <a:latin typeface="Funnel Sans" pitchFamily="34" charset="0"/>
                <a:ea typeface="Funnel Sans" pitchFamily="34" charset="-122"/>
                <a:cs typeface="Funnel Sans" pitchFamily="34" charset="-120"/>
              </a:rPr>
              <a:t>Binary classification (Edible/Poisonous)</a:t>
            </a:r>
            <a:endParaRPr lang="en-US" sz="1600" dirty="0"/>
          </a:p>
        </p:txBody>
      </p:sp>
      <p:sp>
        <p:nvSpPr>
          <p:cNvPr id="16" name="Text 13"/>
          <p:cNvSpPr/>
          <p:nvPr/>
        </p:nvSpPr>
        <p:spPr>
          <a:xfrm>
            <a:off x="6275903" y="6688574"/>
            <a:ext cx="7564993" cy="920115"/>
          </a:xfrm>
          <a:prstGeom prst="rect">
            <a:avLst/>
          </a:prstGeom>
          <a:noFill/>
          <a:ln/>
        </p:spPr>
        <p:txBody>
          <a:bodyPr wrap="square" lIns="0" tIns="0" rIns="0" bIns="0" rtlCol="0" anchor="t"/>
          <a:lstStyle/>
          <a:p>
            <a:pPr marL="0" indent="0" algn="l">
              <a:lnSpc>
                <a:spcPts val="2400"/>
              </a:lnSpc>
              <a:buNone/>
            </a:pPr>
            <a:r>
              <a:rPr lang="en-US" b="1" dirty="0">
                <a:solidFill>
                  <a:srgbClr val="52586B"/>
                </a:solidFill>
                <a:latin typeface="Funnel Sans" pitchFamily="34" charset="0"/>
                <a:ea typeface="Funnel Sans" pitchFamily="34" charset="-122"/>
                <a:cs typeface="Funnel Sans" pitchFamily="34" charset="-120"/>
              </a:rPr>
              <a:t>Key Features:</a:t>
            </a:r>
            <a:r>
              <a:rPr lang="en-US" dirty="0">
                <a:solidFill>
                  <a:srgbClr val="52586B"/>
                </a:solidFill>
                <a:latin typeface="Funnel Sans" pitchFamily="34" charset="0"/>
                <a:ea typeface="Funnel Sans" pitchFamily="34" charset="-122"/>
                <a:cs typeface="Funnel Sans" pitchFamily="34" charset="-120"/>
              </a:rPr>
              <a:t> Cap shape, cap surface, cap color, bruises, odor, gill attachment, gill spacing, gill color, stalk shape, stalk root, veil type, veil color, ring number, spore print color, habitat, and population characteristics.</a:t>
            </a:r>
            <a:endParaRPr lang="en-US" dirty="0"/>
          </a:p>
        </p:txBody>
      </p:sp>
      <p:sp>
        <p:nvSpPr>
          <p:cNvPr id="17" name="Rectangle: Rounded Corners 16">
            <a:extLst>
              <a:ext uri="{FF2B5EF4-FFF2-40B4-BE49-F238E27FC236}">
                <a16:creationId xmlns:a16="http://schemas.microsoft.com/office/drawing/2014/main" id="{17D77F09-5579-4E19-9213-CA576AB07AB6}"/>
              </a:ext>
            </a:extLst>
          </p:cNvPr>
          <p:cNvSpPr/>
          <p:nvPr/>
        </p:nvSpPr>
        <p:spPr>
          <a:xfrm>
            <a:off x="12855389" y="7799294"/>
            <a:ext cx="1645920" cy="3012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90932" y="385965"/>
            <a:ext cx="4608433" cy="423624"/>
          </a:xfrm>
          <a:prstGeom prst="rect">
            <a:avLst/>
          </a:prstGeom>
          <a:noFill/>
          <a:ln/>
        </p:spPr>
        <p:txBody>
          <a:bodyPr wrap="none" lIns="0" tIns="0" rIns="0" bIns="0" rtlCol="0" anchor="t"/>
          <a:lstStyle/>
          <a:p>
            <a:pPr marL="0" indent="0" algn="l">
              <a:lnSpc>
                <a:spcPts val="3300"/>
              </a:lnSpc>
              <a:buNone/>
            </a:pPr>
            <a:r>
              <a:rPr lang="en-US" sz="2650" dirty="0">
                <a:solidFill>
                  <a:srgbClr val="373B48"/>
                </a:solidFill>
                <a:latin typeface="Mona Sans Semi Bold" pitchFamily="34" charset="0"/>
                <a:ea typeface="Mona Sans Semi Bold" pitchFamily="34" charset="-122"/>
                <a:cs typeface="Mona Sans Semi Bold" pitchFamily="34" charset="-120"/>
              </a:rPr>
              <a:t>Data Preprocessing Pipeline</a:t>
            </a:r>
            <a:endParaRPr lang="en-US" sz="2650" dirty="0"/>
          </a:p>
        </p:txBody>
      </p:sp>
      <p:pic>
        <p:nvPicPr>
          <p:cNvPr id="4" name="Image 1" descr="preencoded.png"/>
          <p:cNvPicPr>
            <a:picLocks noChangeAspect="1"/>
          </p:cNvPicPr>
          <p:nvPr/>
        </p:nvPicPr>
        <p:blipFill>
          <a:blip r:embed="rId3"/>
          <a:stretch>
            <a:fillRect/>
          </a:stretch>
        </p:blipFill>
        <p:spPr>
          <a:xfrm>
            <a:off x="790931" y="1282267"/>
            <a:ext cx="6439495" cy="1143000"/>
          </a:xfrm>
          <a:prstGeom prst="rect">
            <a:avLst/>
          </a:prstGeom>
        </p:spPr>
      </p:pic>
      <p:sp>
        <p:nvSpPr>
          <p:cNvPr id="5" name="Text 1"/>
          <p:cNvSpPr/>
          <p:nvPr/>
        </p:nvSpPr>
        <p:spPr>
          <a:xfrm>
            <a:off x="790931" y="1940355"/>
            <a:ext cx="2118598" cy="264676"/>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Encoding</a:t>
            </a:r>
            <a:endParaRPr lang="en-US" sz="1650" dirty="0"/>
          </a:p>
        </p:txBody>
      </p:sp>
      <p:sp>
        <p:nvSpPr>
          <p:cNvPr id="6" name="Text 2"/>
          <p:cNvSpPr/>
          <p:nvPr/>
        </p:nvSpPr>
        <p:spPr>
          <a:xfrm>
            <a:off x="755877" y="2264161"/>
            <a:ext cx="6100643" cy="542449"/>
          </a:xfrm>
          <a:prstGeom prst="rect">
            <a:avLst/>
          </a:prstGeom>
          <a:noFill/>
          <a:ln/>
        </p:spPr>
        <p:txBody>
          <a:bodyPr wrap="square" lIns="0" tIns="0" rIns="0" bIns="0" rtlCol="0" anchor="t"/>
          <a:lstStyle/>
          <a:p>
            <a:pPr marL="0" indent="0" algn="l">
              <a:lnSpc>
                <a:spcPts val="2100"/>
              </a:lnSpc>
              <a:buNone/>
            </a:pPr>
            <a:r>
              <a:rPr lang="en-US" sz="1400" dirty="0">
                <a:solidFill>
                  <a:srgbClr val="52586B"/>
                </a:solidFill>
                <a:latin typeface="Funnel Sans" pitchFamily="34" charset="0"/>
                <a:ea typeface="Funnel Sans" pitchFamily="34" charset="-122"/>
                <a:cs typeface="Funnel Sans" pitchFamily="34" charset="-120"/>
              </a:rPr>
              <a:t>One-Hot Encoding for nominal features; Ordinal Encoding for ordered categorical variables to preserve information structure.</a:t>
            </a:r>
            <a:endParaRPr lang="en-US" sz="1400" dirty="0"/>
          </a:p>
        </p:txBody>
      </p:sp>
      <p:pic>
        <p:nvPicPr>
          <p:cNvPr id="7" name="Image 2" descr="preencoded.png"/>
          <p:cNvPicPr>
            <a:picLocks noChangeAspect="1"/>
          </p:cNvPicPr>
          <p:nvPr/>
        </p:nvPicPr>
        <p:blipFill>
          <a:blip r:embed="rId4"/>
          <a:stretch>
            <a:fillRect/>
          </a:stretch>
        </p:blipFill>
        <p:spPr>
          <a:xfrm>
            <a:off x="7434909" y="1257320"/>
            <a:ext cx="6439614" cy="1143000"/>
          </a:xfrm>
          <a:prstGeom prst="rect">
            <a:avLst/>
          </a:prstGeom>
        </p:spPr>
      </p:pic>
      <p:sp>
        <p:nvSpPr>
          <p:cNvPr id="8" name="Text 3"/>
          <p:cNvSpPr/>
          <p:nvPr/>
        </p:nvSpPr>
        <p:spPr>
          <a:xfrm>
            <a:off x="7399853" y="1940355"/>
            <a:ext cx="2118598" cy="264676"/>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Scaling</a:t>
            </a:r>
            <a:endParaRPr lang="en-US" sz="1650" dirty="0"/>
          </a:p>
        </p:txBody>
      </p:sp>
      <p:sp>
        <p:nvSpPr>
          <p:cNvPr id="9" name="Text 4"/>
          <p:cNvSpPr/>
          <p:nvPr/>
        </p:nvSpPr>
        <p:spPr>
          <a:xfrm>
            <a:off x="7399853" y="2264160"/>
            <a:ext cx="6100763" cy="542449"/>
          </a:xfrm>
          <a:prstGeom prst="rect">
            <a:avLst/>
          </a:prstGeom>
          <a:noFill/>
          <a:ln/>
        </p:spPr>
        <p:txBody>
          <a:bodyPr wrap="square" lIns="0" tIns="0" rIns="0" bIns="0" rtlCol="0" anchor="t"/>
          <a:lstStyle/>
          <a:p>
            <a:pPr marL="0" indent="0" algn="l">
              <a:lnSpc>
                <a:spcPts val="2100"/>
              </a:lnSpc>
              <a:buNone/>
            </a:pPr>
            <a:r>
              <a:rPr lang="en-US" sz="1400" dirty="0">
                <a:solidFill>
                  <a:srgbClr val="52586B"/>
                </a:solidFill>
                <a:latin typeface="Funnel Sans" pitchFamily="34" charset="0"/>
                <a:ea typeface="Funnel Sans" pitchFamily="34" charset="-122"/>
                <a:cs typeface="Funnel Sans" pitchFamily="34" charset="-120"/>
              </a:rPr>
              <a:t>StandardScaler normalization ensures all features have mean=0 and standard deviation=1, improving model convergence.</a:t>
            </a:r>
            <a:endParaRPr lang="en-US" sz="1400" dirty="0"/>
          </a:p>
        </p:txBody>
      </p:sp>
      <p:pic>
        <p:nvPicPr>
          <p:cNvPr id="10" name="Image 3" descr="preencoded.png"/>
          <p:cNvPicPr>
            <a:picLocks noChangeAspect="1"/>
          </p:cNvPicPr>
          <p:nvPr/>
        </p:nvPicPr>
        <p:blipFill>
          <a:blip r:embed="rId3"/>
          <a:stretch>
            <a:fillRect/>
          </a:stretch>
        </p:blipFill>
        <p:spPr>
          <a:xfrm>
            <a:off x="790930" y="4096677"/>
            <a:ext cx="6439495" cy="1143000"/>
          </a:xfrm>
          <a:prstGeom prst="rect">
            <a:avLst/>
          </a:prstGeom>
        </p:spPr>
      </p:pic>
      <p:sp>
        <p:nvSpPr>
          <p:cNvPr id="11" name="Text 5"/>
          <p:cNvSpPr/>
          <p:nvPr/>
        </p:nvSpPr>
        <p:spPr>
          <a:xfrm>
            <a:off x="790930" y="4842663"/>
            <a:ext cx="2118598" cy="264676"/>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Train-Test Split</a:t>
            </a:r>
            <a:endParaRPr lang="en-US" sz="1650" dirty="0"/>
          </a:p>
        </p:txBody>
      </p:sp>
      <p:sp>
        <p:nvSpPr>
          <p:cNvPr id="12" name="Text 6"/>
          <p:cNvSpPr/>
          <p:nvPr/>
        </p:nvSpPr>
        <p:spPr>
          <a:xfrm>
            <a:off x="790932" y="5338727"/>
            <a:ext cx="6100643" cy="542449"/>
          </a:xfrm>
          <a:prstGeom prst="rect">
            <a:avLst/>
          </a:prstGeom>
          <a:noFill/>
          <a:ln/>
        </p:spPr>
        <p:txBody>
          <a:bodyPr wrap="square" lIns="0" tIns="0" rIns="0" bIns="0" rtlCol="0" anchor="t"/>
          <a:lstStyle/>
          <a:p>
            <a:pPr marL="0" indent="0" algn="l">
              <a:lnSpc>
                <a:spcPts val="2100"/>
              </a:lnSpc>
              <a:buNone/>
            </a:pPr>
            <a:r>
              <a:rPr lang="en-US" sz="1400" dirty="0">
                <a:solidFill>
                  <a:srgbClr val="52586B"/>
                </a:solidFill>
                <a:latin typeface="Funnel Sans" pitchFamily="34" charset="0"/>
                <a:ea typeface="Funnel Sans" pitchFamily="34" charset="-122"/>
                <a:cs typeface="Funnel Sans" pitchFamily="34" charset="-120"/>
              </a:rPr>
              <a:t>Stratified 80/20 split maintains class distribution across training and testing datasets, ensuring representative evaluation.</a:t>
            </a:r>
            <a:endParaRPr lang="en-US" sz="1400" dirty="0"/>
          </a:p>
        </p:txBody>
      </p:sp>
      <p:pic>
        <p:nvPicPr>
          <p:cNvPr id="13" name="Image 4" descr="preencoded.png"/>
          <p:cNvPicPr>
            <a:picLocks noChangeAspect="1"/>
          </p:cNvPicPr>
          <p:nvPr/>
        </p:nvPicPr>
        <p:blipFill>
          <a:blip r:embed="rId4"/>
          <a:stretch>
            <a:fillRect/>
          </a:stretch>
        </p:blipFill>
        <p:spPr>
          <a:xfrm>
            <a:off x="7315200" y="4152755"/>
            <a:ext cx="6439614" cy="1143000"/>
          </a:xfrm>
          <a:prstGeom prst="rect">
            <a:avLst/>
          </a:prstGeom>
        </p:spPr>
      </p:pic>
      <p:sp>
        <p:nvSpPr>
          <p:cNvPr id="14" name="Text 7"/>
          <p:cNvSpPr/>
          <p:nvPr/>
        </p:nvSpPr>
        <p:spPr>
          <a:xfrm>
            <a:off x="7399853" y="4842663"/>
            <a:ext cx="2118598" cy="264676"/>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Dataset Ready</a:t>
            </a:r>
            <a:endParaRPr lang="en-US" sz="1650" dirty="0"/>
          </a:p>
        </p:txBody>
      </p:sp>
      <p:sp>
        <p:nvSpPr>
          <p:cNvPr id="15" name="Text 8"/>
          <p:cNvSpPr/>
          <p:nvPr/>
        </p:nvSpPr>
        <p:spPr>
          <a:xfrm>
            <a:off x="7399853" y="5295755"/>
            <a:ext cx="6100763" cy="542449"/>
          </a:xfrm>
          <a:prstGeom prst="rect">
            <a:avLst/>
          </a:prstGeom>
          <a:noFill/>
          <a:ln/>
        </p:spPr>
        <p:txBody>
          <a:bodyPr wrap="square" lIns="0" tIns="0" rIns="0" bIns="0" rtlCol="0" anchor="t"/>
          <a:lstStyle/>
          <a:p>
            <a:pPr marL="0" indent="0" algn="l">
              <a:lnSpc>
                <a:spcPts val="2100"/>
              </a:lnSpc>
              <a:buNone/>
            </a:pPr>
            <a:r>
              <a:rPr lang="en-US" sz="1400" dirty="0">
                <a:solidFill>
                  <a:srgbClr val="52586B"/>
                </a:solidFill>
                <a:latin typeface="Funnel Sans" pitchFamily="34" charset="0"/>
                <a:ea typeface="Funnel Sans" pitchFamily="34" charset="-122"/>
                <a:cs typeface="Funnel Sans" pitchFamily="34" charset="-120"/>
              </a:rPr>
              <a:t>8124 Total Attributes and 22 Categorical Features and 1 Target Variable are present to make the Dataset Ready to perform Logistic Regression.</a:t>
            </a:r>
            <a:endParaRPr lang="en-US" sz="1400" dirty="0"/>
          </a:p>
        </p:txBody>
      </p:sp>
      <p:sp>
        <p:nvSpPr>
          <p:cNvPr id="16" name="Rectangle: Rounded Corners 15">
            <a:extLst>
              <a:ext uri="{FF2B5EF4-FFF2-40B4-BE49-F238E27FC236}">
                <a16:creationId xmlns:a16="http://schemas.microsoft.com/office/drawing/2014/main" id="{39E0454D-1FC0-47E7-9589-F74F6A08BF73}"/>
              </a:ext>
            </a:extLst>
          </p:cNvPr>
          <p:cNvSpPr/>
          <p:nvPr/>
        </p:nvSpPr>
        <p:spPr>
          <a:xfrm>
            <a:off x="12855389" y="7799294"/>
            <a:ext cx="1645920" cy="3012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60953"/>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373B48"/>
                </a:solidFill>
                <a:latin typeface="Mona Sans Semi Bold" pitchFamily="34" charset="0"/>
                <a:ea typeface="Mona Sans Semi Bold" pitchFamily="34" charset="-122"/>
                <a:cs typeface="Mona Sans Semi Bold" pitchFamily="34" charset="-120"/>
              </a:rPr>
              <a:t>Logistic Regression: The Chosen Algorithm</a:t>
            </a:r>
            <a:endParaRPr lang="en-US" sz="3550" dirty="0"/>
          </a:p>
        </p:txBody>
      </p:sp>
      <p:sp>
        <p:nvSpPr>
          <p:cNvPr id="4" name="Text 1"/>
          <p:cNvSpPr/>
          <p:nvPr/>
        </p:nvSpPr>
        <p:spPr>
          <a:xfrm>
            <a:off x="6280190" y="2661880"/>
            <a:ext cx="3479602" cy="354330"/>
          </a:xfrm>
          <a:prstGeom prst="rect">
            <a:avLst/>
          </a:prstGeom>
          <a:noFill/>
          <a:ln/>
        </p:spPr>
        <p:txBody>
          <a:bodyPr wrap="none" lIns="0" tIns="0" rIns="0" bIns="0" rtlCol="0" anchor="t"/>
          <a:lstStyle/>
          <a:p>
            <a:pPr marL="0" indent="0" algn="l">
              <a:lnSpc>
                <a:spcPts val="2750"/>
              </a:lnSpc>
              <a:buNone/>
            </a:pPr>
            <a:r>
              <a:rPr lang="en-US" sz="2200" dirty="0">
                <a:solidFill>
                  <a:srgbClr val="373B48"/>
                </a:solidFill>
                <a:latin typeface="Mona Sans Semi Bold" pitchFamily="34" charset="0"/>
                <a:ea typeface="Mona Sans Semi Bold" pitchFamily="34" charset="-122"/>
                <a:cs typeface="Mona Sans Semi Bold" pitchFamily="34" charset="-120"/>
              </a:rPr>
              <a:t>Why Logistic Regression?</a:t>
            </a:r>
            <a:endParaRPr lang="en-US" sz="2200" dirty="0"/>
          </a:p>
        </p:txBody>
      </p:sp>
      <p:sp>
        <p:nvSpPr>
          <p:cNvPr id="5" name="Text 2"/>
          <p:cNvSpPr/>
          <p:nvPr/>
        </p:nvSpPr>
        <p:spPr>
          <a:xfrm>
            <a:off x="6280190" y="3243024"/>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b="1" dirty="0">
                <a:solidFill>
                  <a:srgbClr val="52586B"/>
                </a:solidFill>
                <a:latin typeface="Funnel Sans" pitchFamily="34" charset="0"/>
                <a:ea typeface="Funnel Sans" pitchFamily="34" charset="-122"/>
                <a:cs typeface="Funnel Sans" pitchFamily="34" charset="-120"/>
              </a:rPr>
              <a:t>Interpretability:</a:t>
            </a:r>
            <a:r>
              <a:rPr lang="en-US" dirty="0">
                <a:solidFill>
                  <a:srgbClr val="52586B"/>
                </a:solidFill>
                <a:latin typeface="Funnel Sans" pitchFamily="34" charset="0"/>
                <a:ea typeface="Funnel Sans" pitchFamily="34" charset="-122"/>
                <a:cs typeface="Funnel Sans" pitchFamily="34" charset="-120"/>
              </a:rPr>
              <a:t> Clear probability-based predictions</a:t>
            </a:r>
            <a:endParaRPr lang="en-US" dirty="0"/>
          </a:p>
        </p:txBody>
      </p:sp>
      <p:sp>
        <p:nvSpPr>
          <p:cNvPr id="6" name="Text 3"/>
          <p:cNvSpPr/>
          <p:nvPr/>
        </p:nvSpPr>
        <p:spPr>
          <a:xfrm>
            <a:off x="6280190" y="4048125"/>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b="1" dirty="0">
                <a:solidFill>
                  <a:srgbClr val="52586B"/>
                </a:solidFill>
                <a:latin typeface="Funnel Sans" pitchFamily="34" charset="0"/>
                <a:ea typeface="Funnel Sans" pitchFamily="34" charset="-122"/>
                <a:cs typeface="Funnel Sans" pitchFamily="34" charset="-120"/>
              </a:rPr>
              <a:t>Efficiency:</a:t>
            </a:r>
            <a:r>
              <a:rPr lang="en-US" dirty="0">
                <a:solidFill>
                  <a:srgbClr val="52586B"/>
                </a:solidFill>
                <a:latin typeface="Funnel Sans" pitchFamily="34" charset="0"/>
                <a:ea typeface="Funnel Sans" pitchFamily="34" charset="-122"/>
                <a:cs typeface="Funnel Sans" pitchFamily="34" charset="-120"/>
              </a:rPr>
              <a:t> Computationally fast for binary classification</a:t>
            </a:r>
            <a:endParaRPr lang="en-US" dirty="0"/>
          </a:p>
        </p:txBody>
      </p:sp>
      <p:sp>
        <p:nvSpPr>
          <p:cNvPr id="7" name="Text 4"/>
          <p:cNvSpPr/>
          <p:nvPr/>
        </p:nvSpPr>
        <p:spPr>
          <a:xfrm>
            <a:off x="6280190" y="4853226"/>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b="1" dirty="0">
                <a:solidFill>
                  <a:srgbClr val="52586B"/>
                </a:solidFill>
                <a:latin typeface="Funnel Sans" pitchFamily="34" charset="0"/>
                <a:ea typeface="Funnel Sans" pitchFamily="34" charset="-122"/>
                <a:cs typeface="Funnel Sans" pitchFamily="34" charset="-120"/>
              </a:rPr>
              <a:t>Robustness:</a:t>
            </a:r>
            <a:r>
              <a:rPr lang="en-US" dirty="0">
                <a:solidFill>
                  <a:srgbClr val="52586B"/>
                </a:solidFill>
                <a:latin typeface="Funnel Sans" pitchFamily="34" charset="0"/>
                <a:ea typeface="Funnel Sans" pitchFamily="34" charset="-122"/>
                <a:cs typeface="Funnel Sans" pitchFamily="34" charset="-120"/>
              </a:rPr>
              <a:t> Proven effective on diverse datasets</a:t>
            </a:r>
            <a:endParaRPr lang="en-US" dirty="0"/>
          </a:p>
        </p:txBody>
      </p:sp>
      <p:sp>
        <p:nvSpPr>
          <p:cNvPr id="8" name="Text 5"/>
          <p:cNvSpPr/>
          <p:nvPr/>
        </p:nvSpPr>
        <p:spPr>
          <a:xfrm>
            <a:off x="6280190" y="5658326"/>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b="1" dirty="0">
                <a:solidFill>
                  <a:srgbClr val="52586B"/>
                </a:solidFill>
                <a:latin typeface="Funnel Sans" pitchFamily="34" charset="0"/>
                <a:ea typeface="Funnel Sans" pitchFamily="34" charset="-122"/>
                <a:cs typeface="Funnel Sans" pitchFamily="34" charset="-120"/>
              </a:rPr>
              <a:t>Probabilistic:</a:t>
            </a:r>
            <a:r>
              <a:rPr lang="en-US" dirty="0">
                <a:solidFill>
                  <a:srgbClr val="52586B"/>
                </a:solidFill>
                <a:latin typeface="Funnel Sans" pitchFamily="34" charset="0"/>
                <a:ea typeface="Funnel Sans" pitchFamily="34" charset="-122"/>
                <a:cs typeface="Funnel Sans" pitchFamily="34" charset="-120"/>
              </a:rPr>
              <a:t> Confidence scores for predictions</a:t>
            </a:r>
            <a:endParaRPr lang="en-US" dirty="0"/>
          </a:p>
        </p:txBody>
      </p:sp>
      <p:sp>
        <p:nvSpPr>
          <p:cNvPr id="9" name="Text 6"/>
          <p:cNvSpPr/>
          <p:nvPr/>
        </p:nvSpPr>
        <p:spPr>
          <a:xfrm>
            <a:off x="6280190" y="646342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52586B"/>
                </a:solidFill>
                <a:latin typeface="Funnel Sans" pitchFamily="34" charset="0"/>
                <a:ea typeface="Funnel Sans" pitchFamily="34" charset="-122"/>
                <a:cs typeface="Funnel Sans" pitchFamily="34" charset="-120"/>
              </a:rPr>
              <a:t>Baseline:</a:t>
            </a:r>
            <a:r>
              <a:rPr lang="en-US" sz="1750" dirty="0">
                <a:solidFill>
                  <a:srgbClr val="52586B"/>
                </a:solidFill>
                <a:latin typeface="Funnel Sans" pitchFamily="34" charset="0"/>
                <a:ea typeface="Funnel Sans" pitchFamily="34" charset="-122"/>
                <a:cs typeface="Funnel Sans" pitchFamily="34" charset="-120"/>
              </a:rPr>
              <a:t> Establishes foundation for future models</a:t>
            </a:r>
            <a:endParaRPr lang="en-US" sz="1750" dirty="0"/>
          </a:p>
        </p:txBody>
      </p:sp>
      <p:sp>
        <p:nvSpPr>
          <p:cNvPr id="10" name="Text 7"/>
          <p:cNvSpPr/>
          <p:nvPr/>
        </p:nvSpPr>
        <p:spPr>
          <a:xfrm>
            <a:off x="10342721" y="266188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73B48"/>
                </a:solidFill>
                <a:latin typeface="Mona Sans Semi Bold" pitchFamily="34" charset="0"/>
                <a:ea typeface="Mona Sans Semi Bold" pitchFamily="34" charset="-122"/>
                <a:cs typeface="Mona Sans Semi Bold" pitchFamily="34" charset="-120"/>
              </a:rPr>
              <a:t>Model Architecture</a:t>
            </a:r>
            <a:endParaRPr lang="en-US" sz="2200" dirty="0"/>
          </a:p>
        </p:txBody>
      </p:sp>
      <p:sp>
        <p:nvSpPr>
          <p:cNvPr id="11" name="Text 8"/>
          <p:cNvSpPr/>
          <p:nvPr/>
        </p:nvSpPr>
        <p:spPr>
          <a:xfrm>
            <a:off x="10342721" y="3243024"/>
            <a:ext cx="3501509" cy="2540318"/>
          </a:xfrm>
          <a:prstGeom prst="rect">
            <a:avLst/>
          </a:prstGeom>
          <a:noFill/>
          <a:ln/>
        </p:spPr>
        <p:txBody>
          <a:bodyPr wrap="square" lIns="0" tIns="0" rIns="0" bIns="0" rtlCol="0" anchor="t"/>
          <a:lstStyle/>
          <a:p>
            <a:pPr marL="0" indent="0" algn="l">
              <a:lnSpc>
                <a:spcPts val="2850"/>
              </a:lnSpc>
              <a:buNone/>
            </a:pPr>
            <a:r>
              <a:rPr lang="en-US" dirty="0">
                <a:solidFill>
                  <a:srgbClr val="52586B"/>
                </a:solidFill>
                <a:latin typeface="Funnel Sans" pitchFamily="34" charset="0"/>
                <a:ea typeface="Funnel Sans" pitchFamily="34" charset="-122"/>
                <a:cs typeface="Funnel Sans" pitchFamily="34" charset="-120"/>
              </a:rPr>
              <a:t>Logistic Regression fits a sigmoid curve to map input features to probability scores. For mushroom classification, the model learns optimal weights for each feature, outputting probability of being edible (threshold: 0.5).</a:t>
            </a:r>
            <a:endParaRPr lang="en-US" dirty="0"/>
          </a:p>
        </p:txBody>
      </p:sp>
      <p:sp>
        <p:nvSpPr>
          <p:cNvPr id="14" name="Rectangle: Rounded Corners 13">
            <a:extLst>
              <a:ext uri="{FF2B5EF4-FFF2-40B4-BE49-F238E27FC236}">
                <a16:creationId xmlns:a16="http://schemas.microsoft.com/office/drawing/2014/main" id="{06655670-45EA-4B59-91B0-E56DFCF39451}"/>
              </a:ext>
            </a:extLst>
          </p:cNvPr>
          <p:cNvSpPr/>
          <p:nvPr/>
        </p:nvSpPr>
        <p:spPr>
          <a:xfrm>
            <a:off x="12855389" y="7799294"/>
            <a:ext cx="1645920" cy="3012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48070" y="233957"/>
            <a:ext cx="4814411" cy="347305"/>
          </a:xfrm>
          <a:prstGeom prst="rect">
            <a:avLst/>
          </a:prstGeom>
          <a:noFill/>
          <a:ln/>
        </p:spPr>
        <p:txBody>
          <a:bodyPr wrap="none" lIns="0" tIns="0" rIns="0" bIns="0" rtlCol="0" anchor="t"/>
          <a:lstStyle/>
          <a:p>
            <a:pPr marL="0" indent="0" algn="l">
              <a:lnSpc>
                <a:spcPts val="2700"/>
              </a:lnSpc>
              <a:buNone/>
            </a:pPr>
            <a:r>
              <a:rPr lang="en-US" sz="2150" dirty="0">
                <a:solidFill>
                  <a:srgbClr val="373B48"/>
                </a:solidFill>
                <a:latin typeface="Mona Sans Semi Bold" pitchFamily="34" charset="0"/>
                <a:ea typeface="Mona Sans Semi Bold" pitchFamily="34" charset="-122"/>
                <a:cs typeface="Mona Sans Semi Bold" pitchFamily="34" charset="-120"/>
              </a:rPr>
              <a:t>Model Training &amp; Evaluation Metrics</a:t>
            </a:r>
            <a:endParaRPr lang="en-US" sz="2150" dirty="0"/>
          </a:p>
        </p:txBody>
      </p:sp>
      <p:sp>
        <p:nvSpPr>
          <p:cNvPr id="4" name="Shape 1"/>
          <p:cNvSpPr/>
          <p:nvPr/>
        </p:nvSpPr>
        <p:spPr>
          <a:xfrm>
            <a:off x="748071" y="895879"/>
            <a:ext cx="4566208" cy="1371600"/>
          </a:xfrm>
          <a:prstGeom prst="roundRect">
            <a:avLst>
              <a:gd name="adj" fmla="val 4255"/>
            </a:avLst>
          </a:prstGeom>
          <a:solidFill>
            <a:srgbClr val="E2E4E9"/>
          </a:solidFill>
          <a:ln w="7620">
            <a:solidFill>
              <a:srgbClr val="C8CACF"/>
            </a:solidFill>
            <a:prstDash val="solid"/>
          </a:ln>
        </p:spPr>
        <p:txBody>
          <a:bodyPr/>
          <a:lstStyle/>
          <a:p>
            <a:endParaRPr lang="en-IN" dirty="0"/>
          </a:p>
        </p:txBody>
      </p:sp>
      <p:sp>
        <p:nvSpPr>
          <p:cNvPr id="5" name="Shape 2"/>
          <p:cNvSpPr/>
          <p:nvPr/>
        </p:nvSpPr>
        <p:spPr>
          <a:xfrm>
            <a:off x="894636" y="1020933"/>
            <a:ext cx="416838" cy="416838"/>
          </a:xfrm>
          <a:prstGeom prst="roundRect">
            <a:avLst>
              <a:gd name="adj" fmla="val 47419"/>
            </a:avLst>
          </a:prstGeom>
          <a:solidFill>
            <a:srgbClr val="373B48"/>
          </a:solidFill>
          <a:ln/>
        </p:spPr>
      </p:sp>
      <p:pic>
        <p:nvPicPr>
          <p:cNvPr id="6"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293" y="1135590"/>
            <a:ext cx="187523" cy="187523"/>
          </a:xfrm>
          <a:prstGeom prst="rect">
            <a:avLst/>
          </a:prstGeom>
        </p:spPr>
      </p:pic>
      <p:sp>
        <p:nvSpPr>
          <p:cNvPr id="7" name="Text 3"/>
          <p:cNvSpPr/>
          <p:nvPr/>
        </p:nvSpPr>
        <p:spPr>
          <a:xfrm>
            <a:off x="894636" y="1469679"/>
            <a:ext cx="1736765" cy="217051"/>
          </a:xfrm>
          <a:prstGeom prst="rect">
            <a:avLst/>
          </a:prstGeom>
          <a:noFill/>
          <a:ln/>
        </p:spPr>
        <p:txBody>
          <a:bodyPr wrap="none" lIns="0" tIns="0" rIns="0" bIns="0" rtlCol="0" anchor="t"/>
          <a:lstStyle/>
          <a:p>
            <a:pPr marL="0" indent="0" algn="l">
              <a:lnSpc>
                <a:spcPts val="1700"/>
              </a:lnSpc>
              <a:buNone/>
            </a:pPr>
            <a:r>
              <a:rPr lang="en-US" sz="1350" dirty="0">
                <a:solidFill>
                  <a:srgbClr val="52586B"/>
                </a:solidFill>
                <a:latin typeface="Mona Sans Semi Bold" pitchFamily="34" charset="0"/>
                <a:ea typeface="Mona Sans Semi Bold" pitchFamily="34" charset="-122"/>
                <a:cs typeface="Mona Sans Semi Bold" pitchFamily="34" charset="-120"/>
              </a:rPr>
              <a:t>Accuracy</a:t>
            </a:r>
            <a:endParaRPr lang="en-US" sz="1350" dirty="0"/>
          </a:p>
        </p:txBody>
      </p:sp>
      <p:sp>
        <p:nvSpPr>
          <p:cNvPr id="8" name="Text 4"/>
          <p:cNvSpPr/>
          <p:nvPr/>
        </p:nvSpPr>
        <p:spPr>
          <a:xfrm>
            <a:off x="894635" y="1789904"/>
            <a:ext cx="7354729" cy="222290"/>
          </a:xfrm>
          <a:prstGeom prst="rect">
            <a:avLst/>
          </a:prstGeom>
          <a:noFill/>
          <a:ln/>
        </p:spPr>
        <p:txBody>
          <a:bodyPr wrap="none" lIns="0" tIns="0" rIns="0" bIns="0" rtlCol="0" anchor="t"/>
          <a:lstStyle/>
          <a:p>
            <a:pPr marL="0" indent="0" algn="l">
              <a:lnSpc>
                <a:spcPts val="1750"/>
              </a:lnSpc>
              <a:buNone/>
            </a:pPr>
            <a:r>
              <a:rPr lang="en-US" sz="1400" b="1" dirty="0">
                <a:solidFill>
                  <a:srgbClr val="373B48"/>
                </a:solidFill>
                <a:latin typeface="Funnel Sans" pitchFamily="34" charset="0"/>
                <a:ea typeface="Funnel Sans" pitchFamily="34" charset="-122"/>
                <a:cs typeface="Funnel Sans" pitchFamily="34" charset="-120"/>
              </a:rPr>
              <a:t>96.9%</a:t>
            </a:r>
            <a:r>
              <a:rPr lang="en-US" sz="1400" dirty="0">
                <a:solidFill>
                  <a:srgbClr val="52586B"/>
                </a:solidFill>
                <a:latin typeface="Funnel Sans" pitchFamily="34" charset="0"/>
                <a:ea typeface="Funnel Sans" pitchFamily="34" charset="-122"/>
                <a:cs typeface="Funnel Sans" pitchFamily="34" charset="-120"/>
              </a:rPr>
              <a:t> of predictions correct</a:t>
            </a:r>
            <a:endParaRPr lang="en-US" sz="1400" dirty="0"/>
          </a:p>
        </p:txBody>
      </p:sp>
      <p:sp>
        <p:nvSpPr>
          <p:cNvPr id="9" name="Shape 5"/>
          <p:cNvSpPr/>
          <p:nvPr/>
        </p:nvSpPr>
        <p:spPr>
          <a:xfrm>
            <a:off x="742953" y="2400122"/>
            <a:ext cx="4566210" cy="1371600"/>
          </a:xfrm>
          <a:prstGeom prst="roundRect">
            <a:avLst>
              <a:gd name="adj" fmla="val 4255"/>
            </a:avLst>
          </a:prstGeom>
          <a:solidFill>
            <a:srgbClr val="E2E4E9"/>
          </a:solidFill>
          <a:ln w="7620">
            <a:solidFill>
              <a:srgbClr val="C8CACF"/>
            </a:solidFill>
            <a:prstDash val="solid"/>
          </a:ln>
        </p:spPr>
      </p:sp>
      <p:sp>
        <p:nvSpPr>
          <p:cNvPr id="10" name="Shape 6"/>
          <p:cNvSpPr/>
          <p:nvPr/>
        </p:nvSpPr>
        <p:spPr>
          <a:xfrm>
            <a:off x="894635" y="2484654"/>
            <a:ext cx="416838" cy="416838"/>
          </a:xfrm>
          <a:prstGeom prst="roundRect">
            <a:avLst>
              <a:gd name="adj" fmla="val 50000"/>
            </a:avLst>
          </a:prstGeom>
          <a:solidFill>
            <a:srgbClr val="373B48"/>
          </a:solidFill>
          <a:ln/>
        </p:spPr>
      </p:sp>
      <p:pic>
        <p:nvPicPr>
          <p:cNvPr id="11" name="Image 2"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39551" y="2598498"/>
            <a:ext cx="187523" cy="187523"/>
          </a:xfrm>
          <a:prstGeom prst="rect">
            <a:avLst/>
          </a:prstGeom>
        </p:spPr>
      </p:pic>
      <p:sp>
        <p:nvSpPr>
          <p:cNvPr id="12" name="Text 7"/>
          <p:cNvSpPr/>
          <p:nvPr/>
        </p:nvSpPr>
        <p:spPr>
          <a:xfrm>
            <a:off x="894636" y="2936833"/>
            <a:ext cx="1736765" cy="217051"/>
          </a:xfrm>
          <a:prstGeom prst="rect">
            <a:avLst/>
          </a:prstGeom>
          <a:noFill/>
          <a:ln/>
        </p:spPr>
        <p:txBody>
          <a:bodyPr wrap="none" lIns="0" tIns="0" rIns="0" bIns="0" rtlCol="0" anchor="t"/>
          <a:lstStyle/>
          <a:p>
            <a:pPr marL="0" indent="0" algn="l">
              <a:lnSpc>
                <a:spcPts val="1700"/>
              </a:lnSpc>
              <a:buNone/>
            </a:pPr>
            <a:r>
              <a:rPr lang="en-US" sz="1350" dirty="0">
                <a:solidFill>
                  <a:srgbClr val="52586B"/>
                </a:solidFill>
                <a:latin typeface="Mona Sans Semi Bold" pitchFamily="34" charset="0"/>
                <a:ea typeface="Mona Sans Semi Bold" pitchFamily="34" charset="-122"/>
                <a:cs typeface="Mona Sans Semi Bold" pitchFamily="34" charset="-120"/>
              </a:rPr>
              <a:t>Precision</a:t>
            </a:r>
            <a:endParaRPr lang="en-US" sz="1350" dirty="0"/>
          </a:p>
        </p:txBody>
      </p:sp>
      <p:sp>
        <p:nvSpPr>
          <p:cNvPr id="13" name="Text 8"/>
          <p:cNvSpPr/>
          <p:nvPr/>
        </p:nvSpPr>
        <p:spPr>
          <a:xfrm>
            <a:off x="894634" y="3258806"/>
            <a:ext cx="7354729" cy="222290"/>
          </a:xfrm>
          <a:prstGeom prst="rect">
            <a:avLst/>
          </a:prstGeom>
          <a:noFill/>
          <a:ln/>
        </p:spPr>
        <p:txBody>
          <a:bodyPr wrap="none" lIns="0" tIns="0" rIns="0" bIns="0" rtlCol="0" anchor="t"/>
          <a:lstStyle/>
          <a:p>
            <a:pPr marL="0" indent="0" algn="l">
              <a:lnSpc>
                <a:spcPts val="1750"/>
              </a:lnSpc>
              <a:buNone/>
            </a:pPr>
            <a:r>
              <a:rPr lang="en-US" sz="1400" b="1" dirty="0">
                <a:solidFill>
                  <a:srgbClr val="373B48"/>
                </a:solidFill>
                <a:latin typeface="Funnel Sans" pitchFamily="34" charset="0"/>
                <a:ea typeface="Funnel Sans" pitchFamily="34" charset="-122"/>
                <a:cs typeface="Funnel Sans" pitchFamily="34" charset="-120"/>
              </a:rPr>
              <a:t>95.8%</a:t>
            </a:r>
            <a:r>
              <a:rPr lang="en-US" sz="1400" dirty="0">
                <a:solidFill>
                  <a:srgbClr val="52586B"/>
                </a:solidFill>
                <a:latin typeface="Funnel Sans" pitchFamily="34" charset="0"/>
                <a:ea typeface="Funnel Sans" pitchFamily="34" charset="-122"/>
                <a:cs typeface="Funnel Sans" pitchFamily="34" charset="-120"/>
              </a:rPr>
              <a:t> edible correctly identified</a:t>
            </a:r>
            <a:endParaRPr lang="en-US" sz="1400" dirty="0"/>
          </a:p>
        </p:txBody>
      </p:sp>
      <p:sp>
        <p:nvSpPr>
          <p:cNvPr id="14" name="Shape 9"/>
          <p:cNvSpPr/>
          <p:nvPr/>
        </p:nvSpPr>
        <p:spPr>
          <a:xfrm>
            <a:off x="748071" y="3906858"/>
            <a:ext cx="4566210" cy="1371600"/>
          </a:xfrm>
          <a:prstGeom prst="roundRect">
            <a:avLst>
              <a:gd name="adj" fmla="val 4255"/>
            </a:avLst>
          </a:prstGeom>
          <a:solidFill>
            <a:srgbClr val="E2E4E9"/>
          </a:solidFill>
          <a:ln w="7620">
            <a:solidFill>
              <a:srgbClr val="C8CACF"/>
            </a:solidFill>
            <a:prstDash val="solid"/>
          </a:ln>
        </p:spPr>
      </p:sp>
      <p:sp>
        <p:nvSpPr>
          <p:cNvPr id="15" name="Shape 10"/>
          <p:cNvSpPr/>
          <p:nvPr/>
        </p:nvSpPr>
        <p:spPr>
          <a:xfrm>
            <a:off x="894636" y="4053424"/>
            <a:ext cx="416838" cy="416838"/>
          </a:xfrm>
          <a:prstGeom prst="roundRect">
            <a:avLst>
              <a:gd name="adj" fmla="val 21934386"/>
            </a:avLst>
          </a:prstGeom>
          <a:solidFill>
            <a:srgbClr val="373B48"/>
          </a:solidFill>
          <a:ln/>
        </p:spPr>
      </p:sp>
      <p:pic>
        <p:nvPicPr>
          <p:cNvPr id="16" name="Image 3"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1009293" y="4188588"/>
            <a:ext cx="187523" cy="187523"/>
          </a:xfrm>
          <a:prstGeom prst="rect">
            <a:avLst/>
          </a:prstGeom>
        </p:spPr>
      </p:pic>
      <p:sp>
        <p:nvSpPr>
          <p:cNvPr id="17" name="Text 11"/>
          <p:cNvSpPr/>
          <p:nvPr/>
        </p:nvSpPr>
        <p:spPr>
          <a:xfrm>
            <a:off x="894636" y="4577711"/>
            <a:ext cx="1736765" cy="217051"/>
          </a:xfrm>
          <a:prstGeom prst="rect">
            <a:avLst/>
          </a:prstGeom>
          <a:noFill/>
          <a:ln/>
        </p:spPr>
        <p:txBody>
          <a:bodyPr wrap="none" lIns="0" tIns="0" rIns="0" bIns="0" rtlCol="0" anchor="t"/>
          <a:lstStyle/>
          <a:p>
            <a:pPr marL="0" indent="0" algn="l">
              <a:lnSpc>
                <a:spcPts val="1700"/>
              </a:lnSpc>
              <a:buNone/>
            </a:pPr>
            <a:r>
              <a:rPr lang="en-US" sz="1350" dirty="0">
                <a:solidFill>
                  <a:srgbClr val="52586B"/>
                </a:solidFill>
                <a:latin typeface="Mona Sans Semi Bold" pitchFamily="34" charset="0"/>
                <a:ea typeface="Mona Sans Semi Bold" pitchFamily="34" charset="-122"/>
                <a:cs typeface="Mona Sans Semi Bold" pitchFamily="34" charset="-120"/>
              </a:rPr>
              <a:t>Recall</a:t>
            </a:r>
            <a:endParaRPr lang="en-US" sz="1350" dirty="0"/>
          </a:p>
        </p:txBody>
      </p:sp>
      <p:sp>
        <p:nvSpPr>
          <p:cNvPr id="18" name="Text 12"/>
          <p:cNvSpPr/>
          <p:nvPr/>
        </p:nvSpPr>
        <p:spPr>
          <a:xfrm>
            <a:off x="886594" y="4898905"/>
            <a:ext cx="7354729" cy="222290"/>
          </a:xfrm>
          <a:prstGeom prst="rect">
            <a:avLst/>
          </a:prstGeom>
          <a:noFill/>
          <a:ln/>
        </p:spPr>
        <p:txBody>
          <a:bodyPr wrap="none" lIns="0" tIns="0" rIns="0" bIns="0" rtlCol="0" anchor="t"/>
          <a:lstStyle/>
          <a:p>
            <a:pPr marL="0" indent="0" algn="l">
              <a:lnSpc>
                <a:spcPts val="1750"/>
              </a:lnSpc>
              <a:buNone/>
            </a:pPr>
            <a:r>
              <a:rPr lang="en-US" sz="1400" b="1" dirty="0">
                <a:solidFill>
                  <a:srgbClr val="373B48"/>
                </a:solidFill>
                <a:latin typeface="Funnel Sans" pitchFamily="34" charset="0"/>
                <a:ea typeface="Funnel Sans" pitchFamily="34" charset="-122"/>
                <a:cs typeface="Funnel Sans" pitchFamily="34" charset="-120"/>
              </a:rPr>
              <a:t>97.6%</a:t>
            </a:r>
            <a:r>
              <a:rPr lang="en-US" sz="1400" dirty="0">
                <a:solidFill>
                  <a:srgbClr val="52586B"/>
                </a:solidFill>
                <a:latin typeface="Funnel Sans" pitchFamily="34" charset="0"/>
                <a:ea typeface="Funnel Sans" pitchFamily="34" charset="-122"/>
                <a:cs typeface="Funnel Sans" pitchFamily="34" charset="-120"/>
              </a:rPr>
              <a:t> of actual edibles caught</a:t>
            </a:r>
            <a:endParaRPr lang="en-US" sz="1400" dirty="0"/>
          </a:p>
        </p:txBody>
      </p:sp>
      <p:sp>
        <p:nvSpPr>
          <p:cNvPr id="19" name="Shape 13"/>
          <p:cNvSpPr/>
          <p:nvPr/>
        </p:nvSpPr>
        <p:spPr>
          <a:xfrm>
            <a:off x="748072" y="5417403"/>
            <a:ext cx="4566209" cy="1371600"/>
          </a:xfrm>
          <a:prstGeom prst="roundRect">
            <a:avLst>
              <a:gd name="adj" fmla="val 4255"/>
            </a:avLst>
          </a:prstGeom>
          <a:solidFill>
            <a:srgbClr val="E2E4E9"/>
          </a:solidFill>
          <a:ln w="7620">
            <a:solidFill>
              <a:srgbClr val="C8CACF"/>
            </a:solidFill>
            <a:prstDash val="solid"/>
          </a:ln>
        </p:spPr>
      </p:sp>
      <p:sp>
        <p:nvSpPr>
          <p:cNvPr id="20" name="Shape 14"/>
          <p:cNvSpPr/>
          <p:nvPr/>
        </p:nvSpPr>
        <p:spPr>
          <a:xfrm>
            <a:off x="894636" y="5505107"/>
            <a:ext cx="416838" cy="416838"/>
          </a:xfrm>
          <a:prstGeom prst="roundRect">
            <a:avLst>
              <a:gd name="adj" fmla="val 21934386"/>
            </a:avLst>
          </a:prstGeom>
          <a:solidFill>
            <a:srgbClr val="373B48"/>
          </a:solidFill>
          <a:ln/>
        </p:spPr>
      </p:sp>
      <p:pic>
        <p:nvPicPr>
          <p:cNvPr id="21" name="Image 4"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1009293" y="5613772"/>
            <a:ext cx="187523" cy="187523"/>
          </a:xfrm>
          <a:prstGeom prst="rect">
            <a:avLst/>
          </a:prstGeom>
        </p:spPr>
      </p:pic>
      <p:sp>
        <p:nvSpPr>
          <p:cNvPr id="22" name="Text 15"/>
          <p:cNvSpPr/>
          <p:nvPr/>
        </p:nvSpPr>
        <p:spPr>
          <a:xfrm>
            <a:off x="894636" y="6045026"/>
            <a:ext cx="1736765" cy="217051"/>
          </a:xfrm>
          <a:prstGeom prst="rect">
            <a:avLst/>
          </a:prstGeom>
          <a:noFill/>
          <a:ln/>
        </p:spPr>
        <p:txBody>
          <a:bodyPr wrap="none" lIns="0" tIns="0" rIns="0" bIns="0" rtlCol="0" anchor="t"/>
          <a:lstStyle/>
          <a:p>
            <a:pPr marL="0" indent="0" algn="l">
              <a:lnSpc>
                <a:spcPts val="1700"/>
              </a:lnSpc>
              <a:buNone/>
            </a:pPr>
            <a:r>
              <a:rPr lang="en-US" sz="1350" dirty="0">
                <a:solidFill>
                  <a:srgbClr val="52586B"/>
                </a:solidFill>
                <a:latin typeface="Mona Sans Semi Bold" pitchFamily="34" charset="0"/>
                <a:ea typeface="Mona Sans Semi Bold" pitchFamily="34" charset="-122"/>
                <a:cs typeface="Mona Sans Semi Bold" pitchFamily="34" charset="-120"/>
              </a:rPr>
              <a:t>F1-Score</a:t>
            </a:r>
            <a:endParaRPr lang="en-US" sz="1350" dirty="0"/>
          </a:p>
        </p:txBody>
      </p:sp>
      <p:sp>
        <p:nvSpPr>
          <p:cNvPr id="23" name="Text 16"/>
          <p:cNvSpPr/>
          <p:nvPr/>
        </p:nvSpPr>
        <p:spPr>
          <a:xfrm>
            <a:off x="886593" y="6365339"/>
            <a:ext cx="7354729" cy="222290"/>
          </a:xfrm>
          <a:prstGeom prst="rect">
            <a:avLst/>
          </a:prstGeom>
          <a:noFill/>
          <a:ln/>
        </p:spPr>
        <p:txBody>
          <a:bodyPr wrap="none" lIns="0" tIns="0" rIns="0" bIns="0" rtlCol="0" anchor="t"/>
          <a:lstStyle/>
          <a:p>
            <a:pPr marL="0" indent="0" algn="l">
              <a:lnSpc>
                <a:spcPts val="1750"/>
              </a:lnSpc>
              <a:buNone/>
            </a:pPr>
            <a:r>
              <a:rPr lang="en-US" sz="1400" b="1" dirty="0">
                <a:solidFill>
                  <a:srgbClr val="373B48"/>
                </a:solidFill>
                <a:latin typeface="Funnel Sans" pitchFamily="34" charset="0"/>
                <a:ea typeface="Funnel Sans" pitchFamily="34" charset="-122"/>
                <a:cs typeface="Funnel Sans" pitchFamily="34" charset="-120"/>
              </a:rPr>
              <a:t>96.7%</a:t>
            </a:r>
            <a:r>
              <a:rPr lang="en-US" sz="1400" dirty="0">
                <a:solidFill>
                  <a:srgbClr val="52586B"/>
                </a:solidFill>
                <a:latin typeface="Funnel Sans" pitchFamily="34" charset="0"/>
                <a:ea typeface="Funnel Sans" pitchFamily="34" charset="-122"/>
                <a:cs typeface="Funnel Sans" pitchFamily="34" charset="-120"/>
              </a:rPr>
              <a:t> balanced performance</a:t>
            </a:r>
            <a:endParaRPr lang="en-US" sz="1400" dirty="0"/>
          </a:p>
        </p:txBody>
      </p:sp>
      <p:sp>
        <p:nvSpPr>
          <p:cNvPr id="24" name="Text 17"/>
          <p:cNvSpPr/>
          <p:nvPr/>
        </p:nvSpPr>
        <p:spPr>
          <a:xfrm>
            <a:off x="748070" y="6927948"/>
            <a:ext cx="4566209" cy="444579"/>
          </a:xfrm>
          <a:prstGeom prst="rect">
            <a:avLst/>
          </a:prstGeom>
          <a:noFill/>
          <a:ln/>
        </p:spPr>
        <p:txBody>
          <a:bodyPr wrap="square" lIns="0" tIns="0" rIns="0" bIns="0" rtlCol="0" anchor="t"/>
          <a:lstStyle/>
          <a:p>
            <a:pPr marL="0" indent="0" algn="l">
              <a:buNone/>
            </a:pPr>
            <a:r>
              <a:rPr lang="en-US" sz="1600" dirty="0">
                <a:solidFill>
                  <a:srgbClr val="52586B"/>
                </a:solidFill>
                <a:latin typeface="Funnel Sans" pitchFamily="34" charset="0"/>
                <a:ea typeface="Funnel Sans" pitchFamily="34" charset="-122"/>
                <a:cs typeface="Funnel Sans" pitchFamily="34" charset="-120"/>
              </a:rPr>
              <a:t>The model demonstrates exceptional performance with balanced metrics across both classification classes, indicating minimal false positives and false negatives—critical for public safety applications.</a:t>
            </a:r>
            <a:endParaRPr lang="en-US" sz="1600" dirty="0"/>
          </a:p>
        </p:txBody>
      </p:sp>
      <p:sp>
        <p:nvSpPr>
          <p:cNvPr id="27" name="Rectangle: Rounded Corners 26">
            <a:extLst>
              <a:ext uri="{FF2B5EF4-FFF2-40B4-BE49-F238E27FC236}">
                <a16:creationId xmlns:a16="http://schemas.microsoft.com/office/drawing/2014/main" id="{CB63B07E-4388-4186-A515-AD8C5A257D5C}"/>
              </a:ext>
            </a:extLst>
          </p:cNvPr>
          <p:cNvSpPr/>
          <p:nvPr/>
        </p:nvSpPr>
        <p:spPr>
          <a:xfrm>
            <a:off x="12855389" y="7799294"/>
            <a:ext cx="1645920" cy="3012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pic>
        <p:nvPicPr>
          <p:cNvPr id="29" name="Picture 28">
            <a:extLst>
              <a:ext uri="{FF2B5EF4-FFF2-40B4-BE49-F238E27FC236}">
                <a16:creationId xmlns:a16="http://schemas.microsoft.com/office/drawing/2014/main" id="{A8919519-A5D9-4DE1-B4C0-86BB115FC6F6}"/>
              </a:ext>
            </a:extLst>
          </p:cNvPr>
          <p:cNvPicPr>
            <a:picLocks noChangeAspect="1"/>
          </p:cNvPicPr>
          <p:nvPr/>
        </p:nvPicPr>
        <p:blipFill>
          <a:blip r:embed="rId8"/>
          <a:stretch>
            <a:fillRect/>
          </a:stretch>
        </p:blipFill>
        <p:spPr>
          <a:xfrm>
            <a:off x="6888041" y="166019"/>
            <a:ext cx="6553332" cy="3634575"/>
          </a:xfrm>
          <a:prstGeom prst="rect">
            <a:avLst/>
          </a:prstGeom>
        </p:spPr>
      </p:pic>
      <p:sp>
        <p:nvSpPr>
          <p:cNvPr id="30" name="TextBox 29">
            <a:extLst>
              <a:ext uri="{FF2B5EF4-FFF2-40B4-BE49-F238E27FC236}">
                <a16:creationId xmlns:a16="http://schemas.microsoft.com/office/drawing/2014/main" id="{0B84BCE3-583F-48AB-A9D5-FBD20FA9F79E}"/>
              </a:ext>
            </a:extLst>
          </p:cNvPr>
          <p:cNvSpPr txBox="1"/>
          <p:nvPr/>
        </p:nvSpPr>
        <p:spPr>
          <a:xfrm>
            <a:off x="7863840" y="3683972"/>
            <a:ext cx="3980329" cy="307777"/>
          </a:xfrm>
          <a:prstGeom prst="rect">
            <a:avLst/>
          </a:prstGeom>
          <a:noFill/>
        </p:spPr>
        <p:txBody>
          <a:bodyPr wrap="square" rtlCol="0">
            <a:spAutoFit/>
          </a:bodyPr>
          <a:lstStyle/>
          <a:p>
            <a:pPr algn="ctr"/>
            <a:r>
              <a:rPr lang="en-IN" sz="1400" i="1" dirty="0"/>
              <a:t>Classification report</a:t>
            </a:r>
          </a:p>
        </p:txBody>
      </p:sp>
      <p:pic>
        <p:nvPicPr>
          <p:cNvPr id="32" name="Picture 31">
            <a:extLst>
              <a:ext uri="{FF2B5EF4-FFF2-40B4-BE49-F238E27FC236}">
                <a16:creationId xmlns:a16="http://schemas.microsoft.com/office/drawing/2014/main" id="{96213DCD-3AC4-498B-BA0A-4C237CF27F20}"/>
              </a:ext>
            </a:extLst>
          </p:cNvPr>
          <p:cNvPicPr>
            <a:picLocks noChangeAspect="1"/>
          </p:cNvPicPr>
          <p:nvPr/>
        </p:nvPicPr>
        <p:blipFill>
          <a:blip r:embed="rId9"/>
          <a:stretch>
            <a:fillRect/>
          </a:stretch>
        </p:blipFill>
        <p:spPr>
          <a:xfrm>
            <a:off x="6888041" y="3913241"/>
            <a:ext cx="5972463" cy="4050372"/>
          </a:xfrm>
          <a:prstGeom prst="rect">
            <a:avLst/>
          </a:prstGeom>
        </p:spPr>
      </p:pic>
      <p:sp>
        <p:nvSpPr>
          <p:cNvPr id="33" name="TextBox 32">
            <a:extLst>
              <a:ext uri="{FF2B5EF4-FFF2-40B4-BE49-F238E27FC236}">
                <a16:creationId xmlns:a16="http://schemas.microsoft.com/office/drawing/2014/main" id="{09CADC90-A68C-4A9B-81BE-2B932F049761}"/>
              </a:ext>
            </a:extLst>
          </p:cNvPr>
          <p:cNvSpPr txBox="1"/>
          <p:nvPr/>
        </p:nvSpPr>
        <p:spPr>
          <a:xfrm>
            <a:off x="8438126" y="7849510"/>
            <a:ext cx="2872292" cy="307777"/>
          </a:xfrm>
          <a:prstGeom prst="rect">
            <a:avLst/>
          </a:prstGeom>
          <a:noFill/>
        </p:spPr>
        <p:txBody>
          <a:bodyPr wrap="square" rtlCol="0">
            <a:spAutoFit/>
          </a:bodyPr>
          <a:lstStyle/>
          <a:p>
            <a:pPr algn="ctr"/>
            <a:r>
              <a:rPr lang="en-IN" sz="1400" i="1" dirty="0"/>
              <a:t>Confusion Matrix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443339"/>
            <a:ext cx="6884789" cy="566976"/>
          </a:xfrm>
          <a:prstGeom prst="rect">
            <a:avLst/>
          </a:prstGeom>
          <a:noFill/>
          <a:ln/>
        </p:spPr>
        <p:txBody>
          <a:bodyPr wrap="none" lIns="0" tIns="0" rIns="0" bIns="0" rtlCol="0" anchor="t"/>
          <a:lstStyle/>
          <a:p>
            <a:pPr marL="0" indent="0" algn="l">
              <a:lnSpc>
                <a:spcPts val="4450"/>
              </a:lnSpc>
              <a:buNone/>
            </a:pPr>
            <a:r>
              <a:rPr lang="en-US" sz="3550" dirty="0">
                <a:solidFill>
                  <a:srgbClr val="373B48"/>
                </a:solidFill>
                <a:latin typeface="Mona Sans Semi Bold" pitchFamily="34" charset="0"/>
                <a:ea typeface="Mona Sans Semi Bold" pitchFamily="34" charset="-122"/>
                <a:cs typeface="Mona Sans Semi Bold" pitchFamily="34" charset="-120"/>
              </a:rPr>
              <a:t>Results &amp; Performance Insights</a:t>
            </a:r>
            <a:endParaRPr lang="en-US" sz="3550" dirty="0"/>
          </a:p>
        </p:txBody>
      </p:sp>
      <p:sp>
        <p:nvSpPr>
          <p:cNvPr id="4" name="Shape 2"/>
          <p:cNvSpPr/>
          <p:nvPr/>
        </p:nvSpPr>
        <p:spPr>
          <a:xfrm>
            <a:off x="793789" y="1373176"/>
            <a:ext cx="13027581" cy="650319"/>
          </a:xfrm>
          <a:prstGeom prst="rect">
            <a:avLst/>
          </a:prstGeom>
          <a:solidFill>
            <a:srgbClr val="FFFFFF">
              <a:alpha val="4000"/>
            </a:srgbClr>
          </a:solidFill>
          <a:ln/>
        </p:spPr>
        <p:txBody>
          <a:bodyPr/>
          <a:lstStyle/>
          <a:p>
            <a:endParaRPr lang="en-IN" dirty="0"/>
          </a:p>
        </p:txBody>
      </p:sp>
      <p:sp>
        <p:nvSpPr>
          <p:cNvPr id="5" name="Text 3"/>
          <p:cNvSpPr/>
          <p:nvPr/>
        </p:nvSpPr>
        <p:spPr>
          <a:xfrm>
            <a:off x="1020960" y="1516885"/>
            <a:ext cx="3450788" cy="362903"/>
          </a:xfrm>
          <a:prstGeom prst="rect">
            <a:avLst/>
          </a:prstGeom>
          <a:noFill/>
          <a:ln/>
        </p:spPr>
        <p:txBody>
          <a:bodyPr wrap="none" lIns="0" tIns="0" rIns="0" bIns="0" rtlCol="0" anchor="t"/>
          <a:lstStyle/>
          <a:p>
            <a:pPr marL="0" indent="0" algn="l">
              <a:lnSpc>
                <a:spcPts val="2850"/>
              </a:lnSpc>
              <a:buNone/>
            </a:pPr>
            <a:r>
              <a:rPr lang="en-US" sz="1750" b="1" dirty="0">
                <a:solidFill>
                  <a:srgbClr val="52586B"/>
                </a:solidFill>
                <a:latin typeface="Funnel Sans" pitchFamily="34" charset="0"/>
                <a:ea typeface="Funnel Sans" pitchFamily="34" charset="-122"/>
                <a:cs typeface="Funnel Sans" pitchFamily="34" charset="-120"/>
              </a:rPr>
              <a:t>Class</a:t>
            </a:r>
            <a:endParaRPr lang="en-US" sz="1750" dirty="0"/>
          </a:p>
        </p:txBody>
      </p:sp>
      <p:sp>
        <p:nvSpPr>
          <p:cNvPr id="6" name="Text 4"/>
          <p:cNvSpPr/>
          <p:nvPr/>
        </p:nvSpPr>
        <p:spPr>
          <a:xfrm>
            <a:off x="4932997" y="1516885"/>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52586B"/>
                </a:solidFill>
                <a:latin typeface="Funnel Sans" pitchFamily="34" charset="0"/>
                <a:ea typeface="Funnel Sans" pitchFamily="34" charset="-122"/>
                <a:cs typeface="Funnel Sans" pitchFamily="34" charset="-120"/>
              </a:rPr>
              <a:t>Precision</a:t>
            </a:r>
            <a:endParaRPr lang="en-US" sz="1750" dirty="0"/>
          </a:p>
        </p:txBody>
      </p:sp>
      <p:sp>
        <p:nvSpPr>
          <p:cNvPr id="7" name="Text 5"/>
          <p:cNvSpPr/>
          <p:nvPr/>
        </p:nvSpPr>
        <p:spPr>
          <a:xfrm>
            <a:off x="7538441" y="1516885"/>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52586B"/>
                </a:solidFill>
                <a:latin typeface="Funnel Sans" pitchFamily="34" charset="0"/>
                <a:ea typeface="Funnel Sans" pitchFamily="34" charset="-122"/>
                <a:cs typeface="Funnel Sans" pitchFamily="34" charset="-120"/>
              </a:rPr>
              <a:t>Recall</a:t>
            </a:r>
            <a:endParaRPr lang="en-US" sz="1750" dirty="0"/>
          </a:p>
        </p:txBody>
      </p:sp>
      <p:sp>
        <p:nvSpPr>
          <p:cNvPr id="8" name="Text 6"/>
          <p:cNvSpPr/>
          <p:nvPr/>
        </p:nvSpPr>
        <p:spPr>
          <a:xfrm>
            <a:off x="10143886" y="1516885"/>
            <a:ext cx="1492806" cy="362903"/>
          </a:xfrm>
          <a:prstGeom prst="rect">
            <a:avLst/>
          </a:prstGeom>
          <a:noFill/>
          <a:ln/>
        </p:spPr>
        <p:txBody>
          <a:bodyPr wrap="none" lIns="0" tIns="0" rIns="0" bIns="0" rtlCol="0" anchor="t"/>
          <a:lstStyle/>
          <a:p>
            <a:pPr marL="0" indent="0" algn="l">
              <a:lnSpc>
                <a:spcPts val="2850"/>
              </a:lnSpc>
              <a:buNone/>
            </a:pPr>
            <a:r>
              <a:rPr lang="en-US" sz="1750" b="1" dirty="0">
                <a:solidFill>
                  <a:srgbClr val="52586B"/>
                </a:solidFill>
                <a:latin typeface="Funnel Sans" pitchFamily="34" charset="0"/>
                <a:ea typeface="Funnel Sans" pitchFamily="34" charset="-122"/>
                <a:cs typeface="Funnel Sans" pitchFamily="34" charset="-120"/>
              </a:rPr>
              <a:t>F1-Score</a:t>
            </a:r>
            <a:endParaRPr lang="en-US" sz="1750" dirty="0"/>
          </a:p>
        </p:txBody>
      </p:sp>
      <p:sp>
        <p:nvSpPr>
          <p:cNvPr id="9" name="Text 7"/>
          <p:cNvSpPr/>
          <p:nvPr/>
        </p:nvSpPr>
        <p:spPr>
          <a:xfrm>
            <a:off x="12097940" y="1516885"/>
            <a:ext cx="1496616" cy="362903"/>
          </a:xfrm>
          <a:prstGeom prst="rect">
            <a:avLst/>
          </a:prstGeom>
          <a:noFill/>
          <a:ln/>
        </p:spPr>
        <p:txBody>
          <a:bodyPr wrap="none" lIns="0" tIns="0" rIns="0" bIns="0" rtlCol="0" anchor="t"/>
          <a:lstStyle/>
          <a:p>
            <a:pPr marL="0" indent="0" algn="l">
              <a:lnSpc>
                <a:spcPts val="2850"/>
              </a:lnSpc>
              <a:buNone/>
            </a:pPr>
            <a:r>
              <a:rPr lang="en-US" sz="1750" b="1" dirty="0">
                <a:solidFill>
                  <a:srgbClr val="52586B"/>
                </a:solidFill>
                <a:latin typeface="Funnel Sans" pitchFamily="34" charset="0"/>
                <a:ea typeface="Funnel Sans" pitchFamily="34" charset="-122"/>
                <a:cs typeface="Funnel Sans" pitchFamily="34" charset="-120"/>
              </a:rPr>
              <a:t>Support</a:t>
            </a:r>
            <a:endParaRPr lang="en-US" sz="1750" dirty="0"/>
          </a:p>
        </p:txBody>
      </p:sp>
      <p:sp>
        <p:nvSpPr>
          <p:cNvPr id="10" name="Shape 8"/>
          <p:cNvSpPr/>
          <p:nvPr/>
        </p:nvSpPr>
        <p:spPr>
          <a:xfrm>
            <a:off x="793789" y="2023495"/>
            <a:ext cx="13027581" cy="650319"/>
          </a:xfrm>
          <a:prstGeom prst="rect">
            <a:avLst/>
          </a:prstGeom>
          <a:solidFill>
            <a:srgbClr val="000000">
              <a:alpha val="4000"/>
            </a:srgbClr>
          </a:solidFill>
          <a:ln/>
        </p:spPr>
      </p:sp>
      <p:sp>
        <p:nvSpPr>
          <p:cNvPr id="11" name="Text 9"/>
          <p:cNvSpPr/>
          <p:nvPr/>
        </p:nvSpPr>
        <p:spPr>
          <a:xfrm>
            <a:off x="1020960" y="2167204"/>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Edible</a:t>
            </a:r>
            <a:endParaRPr lang="en-US" sz="1750" dirty="0"/>
          </a:p>
        </p:txBody>
      </p:sp>
      <p:sp>
        <p:nvSpPr>
          <p:cNvPr id="12" name="Text 10"/>
          <p:cNvSpPr/>
          <p:nvPr/>
        </p:nvSpPr>
        <p:spPr>
          <a:xfrm>
            <a:off x="4932997" y="2167204"/>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95.8%</a:t>
            </a:r>
            <a:endParaRPr lang="en-US" sz="1750" dirty="0"/>
          </a:p>
        </p:txBody>
      </p:sp>
      <p:sp>
        <p:nvSpPr>
          <p:cNvPr id="13" name="Text 11"/>
          <p:cNvSpPr/>
          <p:nvPr/>
        </p:nvSpPr>
        <p:spPr>
          <a:xfrm>
            <a:off x="7538441" y="2167204"/>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97.6%</a:t>
            </a:r>
            <a:endParaRPr lang="en-US" sz="1750" dirty="0"/>
          </a:p>
        </p:txBody>
      </p:sp>
      <p:sp>
        <p:nvSpPr>
          <p:cNvPr id="14" name="Text 12"/>
          <p:cNvSpPr/>
          <p:nvPr/>
        </p:nvSpPr>
        <p:spPr>
          <a:xfrm>
            <a:off x="10143886" y="2167204"/>
            <a:ext cx="1492806"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96.7%</a:t>
            </a:r>
            <a:endParaRPr lang="en-US" sz="1750" dirty="0"/>
          </a:p>
        </p:txBody>
      </p:sp>
      <p:sp>
        <p:nvSpPr>
          <p:cNvPr id="15" name="Text 13"/>
          <p:cNvSpPr/>
          <p:nvPr/>
        </p:nvSpPr>
        <p:spPr>
          <a:xfrm>
            <a:off x="12097940" y="2167204"/>
            <a:ext cx="1496616"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808</a:t>
            </a:r>
            <a:endParaRPr lang="en-US" sz="1750" dirty="0"/>
          </a:p>
        </p:txBody>
      </p:sp>
      <p:sp>
        <p:nvSpPr>
          <p:cNvPr id="16" name="Shape 14"/>
          <p:cNvSpPr/>
          <p:nvPr/>
        </p:nvSpPr>
        <p:spPr>
          <a:xfrm>
            <a:off x="793789" y="2673815"/>
            <a:ext cx="13027581" cy="650319"/>
          </a:xfrm>
          <a:prstGeom prst="rect">
            <a:avLst/>
          </a:prstGeom>
          <a:solidFill>
            <a:srgbClr val="FFFFFF">
              <a:alpha val="4000"/>
            </a:srgbClr>
          </a:solidFill>
          <a:ln/>
        </p:spPr>
      </p:sp>
      <p:sp>
        <p:nvSpPr>
          <p:cNvPr id="17" name="Text 15"/>
          <p:cNvSpPr/>
          <p:nvPr/>
        </p:nvSpPr>
        <p:spPr>
          <a:xfrm>
            <a:off x="1020960" y="2817523"/>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Poisonous</a:t>
            </a:r>
            <a:endParaRPr lang="en-US" sz="1750" dirty="0"/>
          </a:p>
        </p:txBody>
      </p:sp>
      <p:sp>
        <p:nvSpPr>
          <p:cNvPr id="18" name="Text 16"/>
          <p:cNvSpPr/>
          <p:nvPr/>
        </p:nvSpPr>
        <p:spPr>
          <a:xfrm>
            <a:off x="4932997" y="2817523"/>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97.5%</a:t>
            </a:r>
            <a:endParaRPr lang="en-US" sz="1750" dirty="0"/>
          </a:p>
        </p:txBody>
      </p:sp>
      <p:sp>
        <p:nvSpPr>
          <p:cNvPr id="19" name="Text 17"/>
          <p:cNvSpPr/>
          <p:nvPr/>
        </p:nvSpPr>
        <p:spPr>
          <a:xfrm>
            <a:off x="7538441" y="2817523"/>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96.0%</a:t>
            </a:r>
            <a:endParaRPr lang="en-US" sz="1750" dirty="0"/>
          </a:p>
        </p:txBody>
      </p:sp>
      <p:sp>
        <p:nvSpPr>
          <p:cNvPr id="20" name="Text 18"/>
          <p:cNvSpPr/>
          <p:nvPr/>
        </p:nvSpPr>
        <p:spPr>
          <a:xfrm>
            <a:off x="10143886" y="2817523"/>
            <a:ext cx="1492806"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96.8%</a:t>
            </a:r>
            <a:endParaRPr lang="en-US" sz="1750" dirty="0"/>
          </a:p>
        </p:txBody>
      </p:sp>
      <p:sp>
        <p:nvSpPr>
          <p:cNvPr id="21" name="Text 19"/>
          <p:cNvSpPr/>
          <p:nvPr/>
        </p:nvSpPr>
        <p:spPr>
          <a:xfrm>
            <a:off x="12097940" y="2817523"/>
            <a:ext cx="1496616" cy="362903"/>
          </a:xfrm>
          <a:prstGeom prst="rect">
            <a:avLst/>
          </a:prstGeom>
          <a:noFill/>
          <a:ln/>
        </p:spPr>
        <p:txBody>
          <a:bodyPr wrap="non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817</a:t>
            </a:r>
            <a:endParaRPr lang="en-US" sz="1750" dirty="0"/>
          </a:p>
        </p:txBody>
      </p:sp>
      <p:sp>
        <p:nvSpPr>
          <p:cNvPr id="22" name="Text 20"/>
          <p:cNvSpPr/>
          <p:nvPr/>
        </p:nvSpPr>
        <p:spPr>
          <a:xfrm>
            <a:off x="793790" y="6826526"/>
            <a:ext cx="13042821" cy="1088708"/>
          </a:xfrm>
          <a:prstGeom prst="rect">
            <a:avLst/>
          </a:prstGeom>
          <a:noFill/>
          <a:ln/>
        </p:spPr>
        <p:txBody>
          <a:bodyPr wrap="square" lIns="0" tIns="0" rIns="0" bIns="0" rtlCol="0" anchor="t"/>
          <a:lstStyle/>
          <a:p>
            <a:pPr marL="0" indent="0" algn="l">
              <a:lnSpc>
                <a:spcPts val="2850"/>
              </a:lnSpc>
              <a:buNone/>
            </a:pPr>
            <a:r>
              <a:rPr lang="en-US" b="1" dirty="0">
                <a:solidFill>
                  <a:srgbClr val="52586B"/>
                </a:solidFill>
                <a:latin typeface="Funnel Sans" pitchFamily="34" charset="0"/>
                <a:ea typeface="Funnel Sans" pitchFamily="34" charset="-122"/>
                <a:cs typeface="Funnel Sans" pitchFamily="34" charset="-120"/>
              </a:rPr>
              <a:t>Key Findings:</a:t>
            </a:r>
            <a:r>
              <a:rPr lang="en-US" dirty="0">
                <a:solidFill>
                  <a:srgbClr val="52586B"/>
                </a:solidFill>
                <a:latin typeface="Funnel Sans" pitchFamily="34" charset="0"/>
                <a:ea typeface="Funnel Sans" pitchFamily="34" charset="-122"/>
                <a:cs typeface="Funnel Sans" pitchFamily="34" charset="-120"/>
              </a:rPr>
              <a:t> The model achieves 96.9% overall accuracy with negligible class imbalance. Only 50 samples misclassified out of 1,625 test instances. Performance is consistent across both edible and poisonous categories, demonstrating robust generalization capabilities suitable for deployment in real-world classification scenarios.</a:t>
            </a:r>
            <a:endParaRPr lang="en-US" dirty="0"/>
          </a:p>
        </p:txBody>
      </p:sp>
      <p:pic>
        <p:nvPicPr>
          <p:cNvPr id="24" name="Picture 23">
            <a:extLst>
              <a:ext uri="{FF2B5EF4-FFF2-40B4-BE49-F238E27FC236}">
                <a16:creationId xmlns:a16="http://schemas.microsoft.com/office/drawing/2014/main" id="{34AF5AEE-92C1-47BA-9D2B-8ECD71113371}"/>
              </a:ext>
            </a:extLst>
          </p:cNvPr>
          <p:cNvPicPr>
            <a:picLocks noChangeAspect="1"/>
          </p:cNvPicPr>
          <p:nvPr/>
        </p:nvPicPr>
        <p:blipFill>
          <a:blip r:embed="rId3"/>
          <a:stretch>
            <a:fillRect/>
          </a:stretch>
        </p:blipFill>
        <p:spPr>
          <a:xfrm>
            <a:off x="649388" y="3467821"/>
            <a:ext cx="4283609" cy="3315789"/>
          </a:xfrm>
          <a:prstGeom prst="rect">
            <a:avLst/>
          </a:prstGeom>
        </p:spPr>
      </p:pic>
      <p:pic>
        <p:nvPicPr>
          <p:cNvPr id="26" name="Picture 25">
            <a:extLst>
              <a:ext uri="{FF2B5EF4-FFF2-40B4-BE49-F238E27FC236}">
                <a16:creationId xmlns:a16="http://schemas.microsoft.com/office/drawing/2014/main" id="{8EC736EF-CF73-4E9F-A1DE-D460D3D23D42}"/>
              </a:ext>
            </a:extLst>
          </p:cNvPr>
          <p:cNvPicPr>
            <a:picLocks noChangeAspect="1"/>
          </p:cNvPicPr>
          <p:nvPr/>
        </p:nvPicPr>
        <p:blipFill>
          <a:blip r:embed="rId4"/>
          <a:stretch>
            <a:fillRect/>
          </a:stretch>
        </p:blipFill>
        <p:spPr>
          <a:xfrm>
            <a:off x="9326880" y="3298821"/>
            <a:ext cx="4494490" cy="3384018"/>
          </a:xfrm>
          <a:prstGeom prst="rect">
            <a:avLst/>
          </a:prstGeom>
        </p:spPr>
      </p:pic>
      <p:sp>
        <p:nvSpPr>
          <p:cNvPr id="28" name="Rectangle: Rounded Corners 27">
            <a:extLst>
              <a:ext uri="{FF2B5EF4-FFF2-40B4-BE49-F238E27FC236}">
                <a16:creationId xmlns:a16="http://schemas.microsoft.com/office/drawing/2014/main" id="{C408C23A-F317-4E91-932C-391AECC63EE3}"/>
              </a:ext>
            </a:extLst>
          </p:cNvPr>
          <p:cNvSpPr/>
          <p:nvPr/>
        </p:nvSpPr>
        <p:spPr>
          <a:xfrm>
            <a:off x="12855389" y="7799294"/>
            <a:ext cx="1645920" cy="3012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56561"/>
            <a:ext cx="6450925" cy="538758"/>
          </a:xfrm>
          <a:prstGeom prst="rect">
            <a:avLst/>
          </a:prstGeom>
          <a:noFill/>
          <a:ln/>
        </p:spPr>
        <p:txBody>
          <a:bodyPr wrap="none" lIns="0" tIns="0" rIns="0" bIns="0" rtlCol="0" anchor="t"/>
          <a:lstStyle/>
          <a:p>
            <a:pPr marL="0" indent="0" algn="l">
              <a:lnSpc>
                <a:spcPts val="4200"/>
              </a:lnSpc>
              <a:buNone/>
            </a:pPr>
            <a:r>
              <a:rPr lang="en-US" sz="3350" dirty="0">
                <a:solidFill>
                  <a:srgbClr val="373B48"/>
                </a:solidFill>
                <a:latin typeface="Mona Sans Semi Bold" pitchFamily="34" charset="0"/>
                <a:ea typeface="Mona Sans Semi Bold" pitchFamily="34" charset="-122"/>
                <a:cs typeface="Mona Sans Semi Bold" pitchFamily="34" charset="-120"/>
              </a:rPr>
              <a:t>Conclusion &amp; Future Directions</a:t>
            </a:r>
            <a:endParaRPr lang="en-US" sz="3350" dirty="0"/>
          </a:p>
        </p:txBody>
      </p:sp>
      <p:sp>
        <p:nvSpPr>
          <p:cNvPr id="3" name="Text 1"/>
          <p:cNvSpPr/>
          <p:nvPr/>
        </p:nvSpPr>
        <p:spPr>
          <a:xfrm>
            <a:off x="2453283" y="2481977"/>
            <a:ext cx="2693551" cy="336590"/>
          </a:xfrm>
          <a:prstGeom prst="rect">
            <a:avLst/>
          </a:prstGeom>
          <a:noFill/>
          <a:ln/>
        </p:spPr>
        <p:txBody>
          <a:bodyPr wrap="none" lIns="0" tIns="0" rIns="0" bIns="0" rtlCol="0" anchor="t"/>
          <a:lstStyle/>
          <a:p>
            <a:pPr marL="0" indent="0" algn="r">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Achievement</a:t>
            </a:r>
            <a:endParaRPr lang="en-US" sz="2100" dirty="0"/>
          </a:p>
        </p:txBody>
      </p:sp>
      <p:sp>
        <p:nvSpPr>
          <p:cNvPr id="4" name="Text 2"/>
          <p:cNvSpPr/>
          <p:nvPr/>
        </p:nvSpPr>
        <p:spPr>
          <a:xfrm>
            <a:off x="793790" y="2947749"/>
            <a:ext cx="4353044" cy="1034415"/>
          </a:xfrm>
          <a:prstGeom prst="rect">
            <a:avLst/>
          </a:prstGeom>
          <a:noFill/>
          <a:ln/>
        </p:spPr>
        <p:txBody>
          <a:bodyPr wrap="square" lIns="0" tIns="0" rIns="0" bIns="0" rtlCol="0" anchor="t"/>
          <a:lstStyle/>
          <a:p>
            <a:pPr marL="0" indent="0" algn="just">
              <a:lnSpc>
                <a:spcPts val="2700"/>
              </a:lnSpc>
              <a:buNone/>
            </a:pPr>
            <a:r>
              <a:rPr lang="en-US" dirty="0">
                <a:solidFill>
                  <a:srgbClr val="52586B"/>
                </a:solidFill>
                <a:latin typeface="Funnel Sans" pitchFamily="34" charset="0"/>
                <a:ea typeface="Funnel Sans" pitchFamily="34" charset="-122"/>
                <a:cs typeface="Funnel Sans" pitchFamily="34" charset="-120"/>
              </a:rPr>
              <a:t>Successfully built 96.9% accurate classifier for mushroom edibility using interpretable logistic regression model</a:t>
            </a:r>
            <a:r>
              <a:rPr lang="en-US" sz="1650" dirty="0">
                <a:solidFill>
                  <a:srgbClr val="52586B"/>
                </a:solidFill>
                <a:latin typeface="Funnel Sans" pitchFamily="34" charset="0"/>
                <a:ea typeface="Funnel Sans" pitchFamily="34" charset="-122"/>
                <a:cs typeface="Funnel Sans" pitchFamily="34" charset="-120"/>
              </a:rPr>
              <a:t>.</a:t>
            </a:r>
            <a:endParaRPr lang="en-US" sz="1650" dirty="0"/>
          </a:p>
        </p:txBody>
      </p:sp>
      <p:pic>
        <p:nvPicPr>
          <p:cNvPr id="5" name="Image 0" descr="preencoded.png"/>
          <p:cNvPicPr>
            <a:picLocks noChangeAspect="1"/>
          </p:cNvPicPr>
          <p:nvPr/>
        </p:nvPicPr>
        <p:blipFill>
          <a:blip r:embed="rId3"/>
          <a:stretch>
            <a:fillRect/>
          </a:stretch>
        </p:blipFill>
        <p:spPr>
          <a:xfrm>
            <a:off x="5146834" y="2431256"/>
            <a:ext cx="4336733" cy="4336733"/>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0187" y="3791664"/>
            <a:ext cx="303014" cy="303014"/>
          </a:xfrm>
          <a:prstGeom prst="rect">
            <a:avLst/>
          </a:prstGeom>
        </p:spPr>
      </p:pic>
      <p:sp>
        <p:nvSpPr>
          <p:cNvPr id="7" name="Text 3"/>
          <p:cNvSpPr/>
          <p:nvPr/>
        </p:nvSpPr>
        <p:spPr>
          <a:xfrm>
            <a:off x="9483566" y="2026206"/>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Impact</a:t>
            </a:r>
            <a:endParaRPr lang="en-US" sz="2100" dirty="0"/>
          </a:p>
        </p:txBody>
      </p:sp>
      <p:sp>
        <p:nvSpPr>
          <p:cNvPr id="8" name="Text 4"/>
          <p:cNvSpPr/>
          <p:nvPr/>
        </p:nvSpPr>
        <p:spPr>
          <a:xfrm>
            <a:off x="9483566" y="2491978"/>
            <a:ext cx="4353044" cy="1034415"/>
          </a:xfrm>
          <a:prstGeom prst="rect">
            <a:avLst/>
          </a:prstGeom>
          <a:noFill/>
          <a:ln/>
        </p:spPr>
        <p:txBody>
          <a:bodyPr wrap="square" lIns="0" tIns="0" rIns="0" bIns="0" rtlCol="0" anchor="t"/>
          <a:lstStyle/>
          <a:p>
            <a:pPr marL="0" indent="0" algn="just">
              <a:lnSpc>
                <a:spcPts val="2700"/>
              </a:lnSpc>
              <a:buNone/>
            </a:pPr>
            <a:r>
              <a:rPr lang="en-US" dirty="0">
                <a:solidFill>
                  <a:srgbClr val="52586B"/>
                </a:solidFill>
                <a:latin typeface="Funnel Sans" pitchFamily="34" charset="0"/>
                <a:ea typeface="Funnel Sans" pitchFamily="34" charset="-122"/>
                <a:cs typeface="Funnel Sans" pitchFamily="34" charset="-120"/>
              </a:rPr>
              <a:t>Provides reliable, data-driven tool for mushroom identification, enhancing food safety and public health protection.</a:t>
            </a:r>
            <a:endParaRPr lang="en-US" dirty="0"/>
          </a:p>
        </p:txBody>
      </p:sp>
      <p:pic>
        <p:nvPicPr>
          <p:cNvPr id="9" name="Image 2" descr="preencoded.png"/>
          <p:cNvPicPr>
            <a:picLocks noChangeAspect="1"/>
          </p:cNvPicPr>
          <p:nvPr/>
        </p:nvPicPr>
        <p:blipFill>
          <a:blip r:embed="rId6"/>
          <a:stretch>
            <a:fillRect/>
          </a:stretch>
        </p:blipFill>
        <p:spPr>
          <a:xfrm>
            <a:off x="5146834" y="2431256"/>
            <a:ext cx="4336733" cy="4336733"/>
          </a:xfrm>
          <a:prstGeom prst="rect">
            <a:avLst/>
          </a:prstGeom>
        </p:spPr>
      </p:pic>
      <p:pic>
        <p:nvPicPr>
          <p:cNvPr id="10"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508677" y="3385899"/>
            <a:ext cx="303014" cy="303014"/>
          </a:xfrm>
          <a:prstGeom prst="rect">
            <a:avLst/>
          </a:prstGeom>
        </p:spPr>
      </p:pic>
      <p:sp>
        <p:nvSpPr>
          <p:cNvPr id="11" name="Text 5"/>
          <p:cNvSpPr/>
          <p:nvPr/>
        </p:nvSpPr>
        <p:spPr>
          <a:xfrm>
            <a:off x="9914453" y="3849529"/>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Exploration</a:t>
            </a:r>
            <a:endParaRPr lang="en-US" sz="2100" dirty="0"/>
          </a:p>
        </p:txBody>
      </p:sp>
      <p:sp>
        <p:nvSpPr>
          <p:cNvPr id="12" name="Text 6"/>
          <p:cNvSpPr/>
          <p:nvPr/>
        </p:nvSpPr>
        <p:spPr>
          <a:xfrm>
            <a:off x="9914453" y="4315301"/>
            <a:ext cx="3922157" cy="1034415"/>
          </a:xfrm>
          <a:prstGeom prst="rect">
            <a:avLst/>
          </a:prstGeom>
          <a:noFill/>
          <a:ln/>
        </p:spPr>
        <p:txBody>
          <a:bodyPr wrap="square" lIns="0" tIns="0" rIns="0" bIns="0" rtlCol="0" anchor="t"/>
          <a:lstStyle/>
          <a:p>
            <a:pPr marL="0" indent="0" algn="just">
              <a:lnSpc>
                <a:spcPts val="2700"/>
              </a:lnSpc>
              <a:buNone/>
            </a:pPr>
            <a:r>
              <a:rPr lang="en-US" dirty="0">
                <a:solidFill>
                  <a:srgbClr val="52586B"/>
                </a:solidFill>
                <a:latin typeface="Funnel Sans" pitchFamily="34" charset="0"/>
                <a:ea typeface="Funnel Sans" pitchFamily="34" charset="-122"/>
                <a:cs typeface="Funnel Sans" pitchFamily="34" charset="-120"/>
              </a:rPr>
              <a:t>Evaluated baseline model establishing foundation for advanced techniques and hyperparameter optimization studies.</a:t>
            </a:r>
            <a:endParaRPr lang="en-US" dirty="0"/>
          </a:p>
        </p:txBody>
      </p:sp>
      <p:pic>
        <p:nvPicPr>
          <p:cNvPr id="13" name="Image 4" descr="preencoded.png"/>
          <p:cNvPicPr>
            <a:picLocks noChangeAspect="1"/>
          </p:cNvPicPr>
          <p:nvPr/>
        </p:nvPicPr>
        <p:blipFill>
          <a:blip r:embed="rId8"/>
          <a:stretch>
            <a:fillRect/>
          </a:stretch>
        </p:blipFill>
        <p:spPr>
          <a:xfrm>
            <a:off x="5146834" y="2431256"/>
            <a:ext cx="4336733" cy="4336733"/>
          </a:xfrm>
          <a:prstGeom prst="rect">
            <a:avLst/>
          </a:prstGeom>
        </p:spPr>
      </p:pic>
      <p:pic>
        <p:nvPicPr>
          <p:cNvPr id="14" name="Image 5" descr="preencoded.png"/>
          <p:cNvPicPr>
            <a:picLocks noChangeAspect="1"/>
          </p:cNvPicPr>
          <p:nvPr/>
        </p:nvPicPr>
        <p:blipFill>
          <a:blip r:embed="rId4">
            <a:extLst>
              <a:ext uri="{96DAC541-7B7A-43D3-8B79-37D633B846F1}">
                <asvg:svgBlip xmlns:asvg="http://schemas.microsoft.com/office/drawing/2016/SVG/main" r:embed="rId9"/>
              </a:ext>
            </a:extLst>
          </a:blip>
          <a:stretch>
            <a:fillRect/>
          </a:stretch>
        </p:blipFill>
        <p:spPr>
          <a:xfrm>
            <a:off x="8280321" y="4448056"/>
            <a:ext cx="303014" cy="303014"/>
          </a:xfrm>
          <a:prstGeom prst="rect">
            <a:avLst/>
          </a:prstGeom>
        </p:spPr>
      </p:pic>
      <p:sp>
        <p:nvSpPr>
          <p:cNvPr id="15" name="Text 7"/>
          <p:cNvSpPr/>
          <p:nvPr/>
        </p:nvSpPr>
        <p:spPr>
          <a:xfrm>
            <a:off x="9483565" y="5737146"/>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Future Work</a:t>
            </a:r>
            <a:endParaRPr lang="en-US" sz="2100" dirty="0"/>
          </a:p>
        </p:txBody>
      </p:sp>
      <p:sp>
        <p:nvSpPr>
          <p:cNvPr id="16" name="Text 8"/>
          <p:cNvSpPr/>
          <p:nvPr/>
        </p:nvSpPr>
        <p:spPr>
          <a:xfrm>
            <a:off x="9483566" y="6138624"/>
            <a:ext cx="4353044" cy="1034415"/>
          </a:xfrm>
          <a:prstGeom prst="rect">
            <a:avLst/>
          </a:prstGeom>
          <a:noFill/>
          <a:ln/>
        </p:spPr>
        <p:txBody>
          <a:bodyPr wrap="square" lIns="0" tIns="0" rIns="0" bIns="0" rtlCol="0" anchor="t"/>
          <a:lstStyle/>
          <a:p>
            <a:pPr marL="0" indent="0" algn="l">
              <a:lnSpc>
                <a:spcPts val="2700"/>
              </a:lnSpc>
              <a:buNone/>
            </a:pPr>
            <a:r>
              <a:rPr lang="en-US" dirty="0">
                <a:solidFill>
                  <a:srgbClr val="52586B"/>
                </a:solidFill>
                <a:latin typeface="Funnel Sans" pitchFamily="34" charset="0"/>
                <a:ea typeface="Funnel Sans" pitchFamily="34" charset="-122"/>
                <a:cs typeface="Funnel Sans" pitchFamily="34" charset="-120"/>
              </a:rPr>
              <a:t>Implement Random Forest, SVM, and Neural Networks; conduct hyperparameter tuning; test on new datasets for robustness.</a:t>
            </a:r>
            <a:endParaRPr lang="en-US" dirty="0"/>
          </a:p>
        </p:txBody>
      </p:sp>
      <p:pic>
        <p:nvPicPr>
          <p:cNvPr id="17" name="Image 6" descr="preencoded.png"/>
          <p:cNvPicPr>
            <a:picLocks noChangeAspect="1"/>
          </p:cNvPicPr>
          <p:nvPr/>
        </p:nvPicPr>
        <p:blipFill>
          <a:blip r:embed="rId10"/>
          <a:stretch>
            <a:fillRect/>
          </a:stretch>
        </p:blipFill>
        <p:spPr>
          <a:xfrm>
            <a:off x="5146834" y="2431256"/>
            <a:ext cx="4336733" cy="4336733"/>
          </a:xfrm>
          <a:prstGeom prst="rect">
            <a:avLst/>
          </a:prstGeom>
        </p:spPr>
      </p:pic>
      <p:pic>
        <p:nvPicPr>
          <p:cNvPr id="18" name="Image 7" descr="preencoded.png"/>
          <p:cNvPicPr>
            <a:picLocks noChangeAspect="1"/>
          </p:cNvPicPr>
          <p:nvPr/>
        </p:nvPicPr>
        <p:blipFill>
          <a:blip r:embed="rId4">
            <a:extLst>
              <a:ext uri="{96DAC541-7B7A-43D3-8B79-37D633B846F1}">
                <asvg:svgBlip xmlns:asvg="http://schemas.microsoft.com/office/drawing/2016/SVG/main" r:embed="rId11"/>
              </a:ext>
            </a:extLst>
          </a:blip>
          <a:stretch>
            <a:fillRect/>
          </a:stretch>
        </p:blipFill>
        <p:spPr>
          <a:xfrm>
            <a:off x="7508677" y="5510093"/>
            <a:ext cx="303014" cy="303014"/>
          </a:xfrm>
          <a:prstGeom prst="rect">
            <a:avLst/>
          </a:prstGeom>
        </p:spPr>
      </p:pic>
      <p:sp>
        <p:nvSpPr>
          <p:cNvPr id="19" name="Text 9"/>
          <p:cNvSpPr/>
          <p:nvPr/>
        </p:nvSpPr>
        <p:spPr>
          <a:xfrm>
            <a:off x="2453283" y="5216962"/>
            <a:ext cx="2693551" cy="336590"/>
          </a:xfrm>
          <a:prstGeom prst="rect">
            <a:avLst/>
          </a:prstGeom>
          <a:noFill/>
          <a:ln/>
        </p:spPr>
        <p:txBody>
          <a:bodyPr wrap="none" lIns="0" tIns="0" rIns="0" bIns="0" rtlCol="0" anchor="t"/>
          <a:lstStyle/>
          <a:p>
            <a:pPr marL="0" indent="0" algn="r">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Deployment</a:t>
            </a:r>
            <a:endParaRPr lang="en-US" sz="2100" dirty="0"/>
          </a:p>
        </p:txBody>
      </p:sp>
      <p:sp>
        <p:nvSpPr>
          <p:cNvPr id="20" name="Text 10"/>
          <p:cNvSpPr/>
          <p:nvPr/>
        </p:nvSpPr>
        <p:spPr>
          <a:xfrm>
            <a:off x="793790" y="5682734"/>
            <a:ext cx="4353044" cy="1034415"/>
          </a:xfrm>
          <a:prstGeom prst="rect">
            <a:avLst/>
          </a:prstGeom>
          <a:noFill/>
          <a:ln/>
        </p:spPr>
        <p:txBody>
          <a:bodyPr wrap="square" lIns="0" tIns="0" rIns="0" bIns="0" rtlCol="0" anchor="t"/>
          <a:lstStyle/>
          <a:p>
            <a:pPr marL="0" indent="0" algn="just">
              <a:lnSpc>
                <a:spcPts val="2700"/>
              </a:lnSpc>
              <a:buNone/>
            </a:pPr>
            <a:r>
              <a:rPr lang="en-US" dirty="0">
                <a:solidFill>
                  <a:srgbClr val="52586B"/>
                </a:solidFill>
                <a:latin typeface="Funnel Sans" pitchFamily="34" charset="0"/>
                <a:ea typeface="Funnel Sans" pitchFamily="34" charset="-122"/>
                <a:cs typeface="Funnel Sans" pitchFamily="34" charset="-120"/>
              </a:rPr>
              <a:t>Develop mobile application interface for field identification; integrate real-time predictions for practical mushroom foraging safety.</a:t>
            </a:r>
            <a:endParaRPr lang="en-US" dirty="0"/>
          </a:p>
        </p:txBody>
      </p:sp>
      <p:pic>
        <p:nvPicPr>
          <p:cNvPr id="21" name="Image 8" descr="preencoded.png"/>
          <p:cNvPicPr>
            <a:picLocks noChangeAspect="1"/>
          </p:cNvPicPr>
          <p:nvPr/>
        </p:nvPicPr>
        <p:blipFill>
          <a:blip r:embed="rId12"/>
          <a:stretch>
            <a:fillRect/>
          </a:stretch>
        </p:blipFill>
        <p:spPr>
          <a:xfrm>
            <a:off x="5146834" y="2431256"/>
            <a:ext cx="4336733" cy="4336733"/>
          </a:xfrm>
          <a:prstGeom prst="rect">
            <a:avLst/>
          </a:prstGeom>
        </p:spPr>
      </p:pic>
      <p:pic>
        <p:nvPicPr>
          <p:cNvPr id="22" name="Image 9" descr="preencoded.png"/>
          <p:cNvPicPr>
            <a:picLocks noChangeAspect="1"/>
          </p:cNvPicPr>
          <p:nvPr/>
        </p:nvPicPr>
        <p:blipFill>
          <a:blip r:embed="rId4">
            <a:extLst>
              <a:ext uri="{96DAC541-7B7A-43D3-8B79-37D633B846F1}">
                <asvg:svgBlip xmlns:asvg="http://schemas.microsoft.com/office/drawing/2016/SVG/main" r:embed="rId13"/>
              </a:ext>
            </a:extLst>
          </a:blip>
          <a:stretch>
            <a:fillRect/>
          </a:stretch>
        </p:blipFill>
        <p:spPr>
          <a:xfrm>
            <a:off x="6260187" y="5104328"/>
            <a:ext cx="303014" cy="303014"/>
          </a:xfrm>
          <a:prstGeom prst="rect">
            <a:avLst/>
          </a:prstGeom>
        </p:spPr>
      </p:pic>
      <p:sp>
        <p:nvSpPr>
          <p:cNvPr id="23" name="Rectangle: Rounded Corners 22">
            <a:extLst>
              <a:ext uri="{FF2B5EF4-FFF2-40B4-BE49-F238E27FC236}">
                <a16:creationId xmlns:a16="http://schemas.microsoft.com/office/drawing/2014/main" id="{F6AD774D-19E5-4E6A-909D-1439FF0B7F7B}"/>
              </a:ext>
            </a:extLst>
          </p:cNvPr>
          <p:cNvSpPr/>
          <p:nvPr/>
        </p:nvSpPr>
        <p:spPr>
          <a:xfrm>
            <a:off x="12855389" y="7799294"/>
            <a:ext cx="1645920" cy="30121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801</Words>
  <Application>Microsoft Office PowerPoint</Application>
  <PresentationFormat>Custom</PresentationFormat>
  <Paragraphs>109</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Mona Sans Semi Bold</vt:lpstr>
      <vt:lpstr>Funnel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Arvind Singh</dc:creator>
  <cp:lastModifiedBy>Arvind</cp:lastModifiedBy>
  <cp:revision>14</cp:revision>
  <dcterms:created xsi:type="dcterms:W3CDTF">2025-11-07T10:39:57Z</dcterms:created>
  <dcterms:modified xsi:type="dcterms:W3CDTF">2025-11-10T17:24:02Z</dcterms:modified>
</cp:coreProperties>
</file>